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9" r:id="rId18"/>
    <p:sldId id="280" r:id="rId19"/>
    <p:sldId id="272" r:id="rId20"/>
    <p:sldId id="273" r:id="rId21"/>
    <p:sldId id="274" r:id="rId22"/>
    <p:sldId id="275" r:id="rId23"/>
    <p:sldId id="276" r:id="rId24"/>
    <p:sldId id="278" r:id="rId25"/>
    <p:sldId id="277" r:id="rId2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98"/>
  </p:normalViewPr>
  <p:slideViewPr>
    <p:cSldViewPr snapToObjects="1">
      <p:cViewPr varScale="1">
        <p:scale>
          <a:sx n="88" d="100"/>
          <a:sy n="88" d="100"/>
        </p:scale>
        <p:origin x="207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17/4/18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0BCE2-2CBA-DF43-8769-3499EA502BBE}" type="datetimeFigureOut">
              <a:rPr lang="es-ES_tradnl" smtClean="0"/>
              <a:pPr/>
              <a:t>17/4/18</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68529-FDE9-B047-8323-60E3539A3864}"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r>
              <a:rPr lang="es-ES_tradnl" sz="12000" b="1" dirty="0">
                <a:latin typeface="Century Gothic"/>
                <a:cs typeface="Century Gothic"/>
              </a:rPr>
              <a:t>Francia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0F34B9-E4B9-684D-8C9C-CCB80475C78C}"/>
              </a:ext>
            </a:extLst>
          </p:cNvPr>
          <p:cNvPicPr>
            <a:picLocks noChangeAspect="1"/>
          </p:cNvPicPr>
          <p:nvPr/>
        </p:nvPicPr>
        <p:blipFill>
          <a:blip r:embed="rId2"/>
          <a:stretch>
            <a:fillRect/>
          </a:stretch>
        </p:blipFill>
        <p:spPr>
          <a:xfrm>
            <a:off x="0" y="641195"/>
            <a:ext cx="9144000" cy="55756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348880"/>
            <a:ext cx="8229600" cy="1143000"/>
          </a:xfrm>
        </p:spPr>
        <p:txBody>
          <a:bodyPr>
            <a:normAutofit fontScale="90000"/>
          </a:bodyPr>
          <a:lstStyle/>
          <a:p>
            <a:r>
              <a:rPr lang="es-ES_tradnl" sz="3556" b="1" dirty="0">
                <a:latin typeface="Century Gothic"/>
                <a:cs typeface="Century Gothic"/>
              </a:rPr>
              <a:t>Pan</a:t>
            </a:r>
            <a:br>
              <a:rPr lang="es-ES_tradnl" sz="2000" dirty="0">
                <a:latin typeface="Century Gothic"/>
                <a:cs typeface="Century Gothic"/>
              </a:rPr>
            </a:br>
            <a:r>
              <a:rPr lang="es-ES_tradnl" sz="2000" dirty="0">
                <a:latin typeface="Century Gothic"/>
                <a:cs typeface="Century Gothic"/>
              </a:rPr>
              <a:t>Francia es reconocido por su pan, como baguettes y croissants . En Francia se venden más de 10 billones de </a:t>
            </a:r>
            <a:r>
              <a:rPr lang="es-ES_tradnl" sz="2000" dirty="0" err="1">
                <a:latin typeface="Century Gothic"/>
                <a:cs typeface="Century Gothic"/>
              </a:rPr>
              <a:t>baguettes</a:t>
            </a:r>
            <a:r>
              <a:rPr lang="es-ES_tradnl" sz="2000" dirty="0">
                <a:latin typeface="Century Gothic"/>
                <a:cs typeface="Century Gothic"/>
              </a:rPr>
              <a:t> cada año.</a:t>
            </a:r>
            <a:br>
              <a:rPr lang="es-ES_tradnl" dirty="0"/>
            </a:br>
            <a:endParaRPr lang="es-ES_tradnl"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6A7699-6088-854E-BF35-63B618FEDA78}"/>
              </a:ext>
            </a:extLst>
          </p:cNvPr>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276872"/>
            <a:ext cx="8229600" cy="1143000"/>
          </a:xfrm>
        </p:spPr>
        <p:txBody>
          <a:bodyPr>
            <a:noAutofit/>
          </a:bodyPr>
          <a:lstStyle/>
          <a:p>
            <a:r>
              <a:rPr lang="es-ES_tradnl" sz="3200" b="1" dirty="0">
                <a:latin typeface="Century Gothic"/>
                <a:cs typeface="Century Gothic"/>
              </a:rPr>
              <a:t>Crepas</a:t>
            </a:r>
            <a:br>
              <a:rPr lang="es-ES_tradnl" sz="1800" dirty="0">
                <a:latin typeface="Century Gothic"/>
                <a:cs typeface="Century Gothic"/>
              </a:rPr>
            </a:br>
            <a:r>
              <a:rPr lang="es-ES_tradnl" sz="1800" dirty="0">
                <a:latin typeface="Century Gothic"/>
                <a:cs typeface="Century Gothic"/>
              </a:rPr>
              <a:t>Un platico típico francés. Discos de masa hechos con harina de trigo. Se acompaña todo tipo de ingredientes dulces o salados. La más conocida es la típica crepa de fresas con chocolate.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634230-225F-1A49-9DBC-F435705D4B3F}"/>
              </a:ext>
            </a:extLst>
          </p:cNvPr>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92896"/>
            <a:ext cx="8229600" cy="1143000"/>
          </a:xfrm>
        </p:spPr>
        <p:txBody>
          <a:bodyPr>
            <a:noAutofit/>
          </a:bodyPr>
          <a:lstStyle/>
          <a:p>
            <a:r>
              <a:rPr lang="es-ES_tradnl" sz="3200" b="1" dirty="0">
                <a:latin typeface="Century Gothic"/>
                <a:cs typeface="Century Gothic"/>
              </a:rPr>
              <a:t>Torre Eiffel</a:t>
            </a:r>
            <a:br>
              <a:rPr lang="es-ES_tradnl" sz="1800" dirty="0">
                <a:latin typeface="Century Gothic"/>
                <a:cs typeface="Century Gothic"/>
              </a:rPr>
            </a:br>
            <a:r>
              <a:rPr lang="es-ES_tradnl" sz="1800" dirty="0">
                <a:latin typeface="Century Gothic"/>
                <a:cs typeface="Century Gothic"/>
              </a:rPr>
              <a:t>La Torre Eiffel es una estructura de hierro que mide 300 metros. Es el símbolo más representativo de Francia. Está situada en París, en el Campo de Marte a la orilla del río Sena. Fue construida por el ingeniero francés Alexandre Gustave Eiffel para la Exposición Universal de París de 1889. Es el monumento más visitado del mundo.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5FA77C-1DDB-B94D-959A-6E59D7524001}"/>
              </a:ext>
            </a:extLst>
          </p:cNvPr>
          <p:cNvPicPr>
            <a:picLocks noChangeAspect="1"/>
          </p:cNvPicPr>
          <p:nvPr/>
        </p:nvPicPr>
        <p:blipFill>
          <a:blip r:embed="rId2"/>
          <a:stretch>
            <a:fillRect/>
          </a:stretch>
        </p:blipFill>
        <p:spPr>
          <a:xfrm>
            <a:off x="0" y="384676"/>
            <a:ext cx="9144000" cy="608864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060848"/>
            <a:ext cx="8229600" cy="1143000"/>
          </a:xfrm>
        </p:spPr>
        <p:txBody>
          <a:bodyPr>
            <a:noAutofit/>
          </a:bodyPr>
          <a:lstStyle/>
          <a:p>
            <a:r>
              <a:rPr lang="es-ES_tradnl" sz="3200" b="1" dirty="0">
                <a:latin typeface="Century Gothic"/>
                <a:cs typeface="Century Gothic"/>
              </a:rPr>
              <a:t>Jardines de Versalles</a:t>
            </a:r>
            <a:br>
              <a:rPr lang="es-ES_tradnl" sz="1800" dirty="0">
                <a:latin typeface="Century Gothic"/>
                <a:cs typeface="Century Gothic"/>
              </a:rPr>
            </a:br>
            <a:r>
              <a:rPr lang="es-ES_tradnl" sz="1800" dirty="0">
                <a:latin typeface="Century Gothic"/>
                <a:cs typeface="Century Gothic"/>
              </a:rPr>
              <a:t>Los jardines del Palacio de Versalles cubren aproximadamente 800 hectáreas de superficie. Contienen arbustos, flores, esculturas y fuentes. La belleza de los jardines atrae a millones de turistas cada año. Los fines de semana se puede ver el famoso espectáculo “Les Grandes </a:t>
            </a:r>
            <a:r>
              <a:rPr lang="es-ES_tradnl" sz="1800" dirty="0" err="1">
                <a:latin typeface="Century Gothic"/>
                <a:cs typeface="Century Gothic"/>
              </a:rPr>
              <a:t>Eaux</a:t>
            </a:r>
            <a:r>
              <a:rPr lang="es-ES_tradnl" sz="1800" dirty="0">
                <a:latin typeface="Century Gothic"/>
                <a:cs typeface="Century Gothic"/>
              </a:rPr>
              <a:t>”, los juegos de agua en las fuentes.</a:t>
            </a:r>
            <a:br>
              <a:rPr lang="es-ES_tradnl" sz="1800" dirty="0">
                <a:latin typeface="Century Gothic"/>
                <a:cs typeface="Century Gothic"/>
              </a:rPr>
            </a:br>
            <a:r>
              <a:rPr lang="es-ES_tradnl" sz="1800" dirty="0">
                <a:latin typeface="Century Gothic"/>
                <a:cs typeface="Century Gothic"/>
              </a:rPr>
              <a:t>La UNESCO los declaró como patrimonio de la humanidad.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6EC0D0-ED2B-D241-9053-BDFE4EB47D30}"/>
              </a:ext>
            </a:extLst>
          </p:cNvPr>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492896"/>
            <a:ext cx="8229600" cy="1143000"/>
          </a:xfrm>
        </p:spPr>
        <p:txBody>
          <a:bodyPr>
            <a:noAutofit/>
          </a:bodyPr>
          <a:lstStyle/>
          <a:p>
            <a:r>
              <a:rPr lang="es-ES_tradnl" sz="3200" b="1" dirty="0">
                <a:latin typeface="Century Gothic"/>
                <a:cs typeface="Century Gothic"/>
              </a:rPr>
              <a:t>El Arco del Triunfo </a:t>
            </a:r>
            <a:br>
              <a:rPr lang="es-ES_tradnl" sz="1800" dirty="0">
                <a:latin typeface="Century Gothic"/>
                <a:cs typeface="Century Gothic"/>
              </a:rPr>
            </a:br>
            <a:r>
              <a:rPr lang="es-ES_tradnl" sz="1800" dirty="0">
                <a:latin typeface="Century Gothic"/>
                <a:cs typeface="Century Gothic"/>
              </a:rPr>
              <a:t>Fue construido por ordenes de Napoleón Bonaparte para conmemorar la victoria en la batalla de </a:t>
            </a:r>
            <a:r>
              <a:rPr lang="es-ES_tradnl" sz="1800" dirty="0" err="1">
                <a:latin typeface="Century Gothic"/>
                <a:cs typeface="Century Gothic"/>
              </a:rPr>
              <a:t>Austerlitz</a:t>
            </a:r>
            <a:r>
              <a:rPr lang="es-ES_tradnl" sz="1800" dirty="0">
                <a:latin typeface="Century Gothic"/>
                <a:cs typeface="Century Gothic"/>
              </a:rPr>
              <a:t>. En el Arco se pueden encontrar grabados los nombres de grandes revolucionarios. La estructura mide 45 metros. Se encuentra sobre la plaza de Charles de Gaulle en París.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364E08-1100-6149-9323-435452DDDE2D}"/>
              </a:ext>
            </a:extLst>
          </p:cNvPr>
          <p:cNvPicPr>
            <a:picLocks noChangeAspect="1"/>
          </p:cNvPicPr>
          <p:nvPr/>
        </p:nvPicPr>
        <p:blipFill>
          <a:blip r:embed="rId2"/>
          <a:stretch>
            <a:fillRect/>
          </a:stretch>
        </p:blipFill>
        <p:spPr>
          <a:xfrm>
            <a:off x="1098376" y="0"/>
            <a:ext cx="6858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9E6068-3668-0444-972B-87BFE5431B1B}"/>
              </a:ext>
            </a:extLst>
          </p:cNvPr>
          <p:cNvPicPr>
            <a:picLocks noChangeAspect="1"/>
          </p:cNvPicPr>
          <p:nvPr/>
        </p:nvPicPr>
        <p:blipFill>
          <a:blip r:embed="rId2"/>
          <a:stretch>
            <a:fillRect/>
          </a:stretch>
        </p:blipFill>
        <p:spPr>
          <a:xfrm>
            <a:off x="0" y="344340"/>
            <a:ext cx="9144000" cy="61693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420888"/>
            <a:ext cx="8229600" cy="1143000"/>
          </a:xfrm>
        </p:spPr>
        <p:txBody>
          <a:bodyPr>
            <a:noAutofit/>
          </a:bodyPr>
          <a:lstStyle/>
          <a:p>
            <a:r>
              <a:rPr lang="es-ES_tradnl" sz="3200" b="1" dirty="0">
                <a:latin typeface="Century Gothic"/>
                <a:cs typeface="Century Gothic"/>
              </a:rPr>
              <a:t>Museo del Louvre</a:t>
            </a:r>
            <a:br>
              <a:rPr lang="es-ES_tradnl" sz="1800" dirty="0">
                <a:latin typeface="Century Gothic"/>
                <a:cs typeface="Century Gothic"/>
              </a:rPr>
            </a:br>
            <a:r>
              <a:rPr lang="es-ES_tradnl" sz="1800" dirty="0">
                <a:latin typeface="Century Gothic"/>
                <a:cs typeface="Century Gothic"/>
              </a:rPr>
              <a:t>El museo del Louvre es el museo nacional de Francia. En sus paredes guarda el arte anterior al impresionismo. Es el museo de arte más visitado del mundo. Es casa de “La Mona Lisa” de Leonardo da Vinci, posiblemente la pintura más famosa y aclamada de la historia.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678936-28F3-984C-91E9-CB088BBECFAE}"/>
              </a:ext>
            </a:extLst>
          </p:cNvPr>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1556792"/>
            <a:ext cx="8229600" cy="1143000"/>
          </a:xfrm>
        </p:spPr>
        <p:txBody>
          <a:bodyPr>
            <a:noAutofit/>
          </a:bodyPr>
          <a:lstStyle/>
          <a:p>
            <a:r>
              <a:rPr lang="es-ES_tradnl" sz="3200" b="1" dirty="0">
                <a:latin typeface="Century Gothic"/>
                <a:cs typeface="Century Gothic"/>
              </a:rPr>
              <a:t>Ruta de la Lavanda</a:t>
            </a:r>
            <a:br>
              <a:rPr lang="es-ES_tradnl" sz="1800" dirty="0">
                <a:latin typeface="Century Gothic"/>
                <a:cs typeface="Century Gothic"/>
              </a:rPr>
            </a:br>
            <a:r>
              <a:rPr lang="es-ES_tradnl" sz="1800" dirty="0">
                <a:latin typeface="Century Gothic"/>
                <a:cs typeface="Century Gothic"/>
              </a:rPr>
              <a:t>Los campos de lavanda en Provenza, Francia son conocidos en el mundo entero. Los paisajes en tonos lila y violeta y los pueblecitos provenzales son magníficos. Además es posible visitar los museos, y destilerías de lavanda. Con la flor fabrican productos como jabones, miel y dulces. El periodo de floración es entre julio y agosto.</a:t>
            </a:r>
          </a:p>
        </p:txBody>
      </p:sp>
      <p:sp>
        <p:nvSpPr>
          <p:cNvPr id="5" name="CuadroTexto 4"/>
          <p:cNvSpPr txBox="1"/>
          <p:nvPr/>
        </p:nvSpPr>
        <p:spPr>
          <a:xfrm>
            <a:off x="3078047" y="3861048"/>
            <a:ext cx="2987905" cy="2031325"/>
          </a:xfrm>
          <a:prstGeom prst="rect">
            <a:avLst/>
          </a:prstGeom>
          <a:noFill/>
        </p:spPr>
        <p:txBody>
          <a:bodyPr wrap="none" rtlCol="0">
            <a:spAutoFit/>
          </a:bodyPr>
          <a:lstStyle/>
          <a:p>
            <a:pPr algn="ctr"/>
            <a:r>
              <a:rPr lang="es-ES_tradnl" b="1" dirty="0">
                <a:latin typeface="Century Gothic"/>
                <a:cs typeface="Century Gothic"/>
              </a:rPr>
              <a:t>Taxonomía</a:t>
            </a:r>
          </a:p>
          <a:p>
            <a:pPr algn="ctr"/>
            <a:r>
              <a:rPr lang="es-ES_tradnl" dirty="0">
                <a:latin typeface="Century Gothic"/>
                <a:cs typeface="Century Gothic"/>
              </a:rPr>
              <a:t>Reino: </a:t>
            </a:r>
            <a:r>
              <a:rPr lang="es-ES_tradnl" dirty="0" err="1">
                <a:latin typeface="Century Gothic"/>
                <a:cs typeface="Century Gothic"/>
              </a:rPr>
              <a:t>Plantae</a:t>
            </a:r>
            <a:endParaRPr lang="es-ES_tradnl" dirty="0">
              <a:latin typeface="Century Gothic"/>
              <a:cs typeface="Century Gothic"/>
            </a:endParaRPr>
          </a:p>
          <a:p>
            <a:pPr algn="ctr"/>
            <a:r>
              <a:rPr lang="es-ES_tradnl" dirty="0">
                <a:latin typeface="Century Gothic"/>
                <a:cs typeface="Century Gothic"/>
              </a:rPr>
              <a:t>Clase: </a:t>
            </a:r>
            <a:r>
              <a:rPr lang="es-ES_tradnl" dirty="0" err="1">
                <a:latin typeface="Century Gothic"/>
                <a:cs typeface="Century Gothic"/>
              </a:rPr>
              <a:t>Magnoliopsida</a:t>
            </a:r>
            <a:endParaRPr lang="es-ES_tradnl" dirty="0">
              <a:latin typeface="Century Gothic"/>
              <a:cs typeface="Century Gothic"/>
            </a:endParaRPr>
          </a:p>
          <a:p>
            <a:pPr algn="ctr"/>
            <a:r>
              <a:rPr lang="es-ES_tradnl" dirty="0">
                <a:latin typeface="Century Gothic"/>
                <a:cs typeface="Century Gothic"/>
              </a:rPr>
              <a:t>Orden: </a:t>
            </a:r>
            <a:r>
              <a:rPr lang="es-ES_tradnl" dirty="0" err="1">
                <a:latin typeface="Century Gothic"/>
                <a:cs typeface="Century Gothic"/>
              </a:rPr>
              <a:t>Lamiales</a:t>
            </a:r>
            <a:endParaRPr lang="es-ES_tradnl" dirty="0">
              <a:latin typeface="Century Gothic"/>
              <a:cs typeface="Century Gothic"/>
            </a:endParaRPr>
          </a:p>
          <a:p>
            <a:pPr algn="ctr"/>
            <a:r>
              <a:rPr lang="es-ES_tradnl" dirty="0">
                <a:latin typeface="Century Gothic"/>
                <a:cs typeface="Century Gothic"/>
              </a:rPr>
              <a:t>Familia: </a:t>
            </a:r>
            <a:r>
              <a:rPr lang="es-ES_tradnl" dirty="0" err="1">
                <a:latin typeface="Century Gothic"/>
                <a:cs typeface="Century Gothic"/>
              </a:rPr>
              <a:t>Lamiaceae</a:t>
            </a:r>
            <a:endParaRPr lang="es-ES_tradnl" dirty="0">
              <a:latin typeface="Century Gothic"/>
              <a:cs typeface="Century Gothic"/>
            </a:endParaRPr>
          </a:p>
          <a:p>
            <a:pPr algn="ctr"/>
            <a:r>
              <a:rPr lang="es-ES_tradnl" dirty="0">
                <a:latin typeface="Century Gothic"/>
                <a:cs typeface="Century Gothic"/>
              </a:rPr>
              <a:t>Subfamilia: </a:t>
            </a:r>
            <a:r>
              <a:rPr lang="es-ES_tradnl" dirty="0" err="1">
                <a:latin typeface="Century Gothic"/>
                <a:cs typeface="Century Gothic"/>
              </a:rPr>
              <a:t>Nepetoideae</a:t>
            </a:r>
            <a:endParaRPr lang="es-ES_tradnl" dirty="0">
              <a:latin typeface="Century Gothic"/>
              <a:cs typeface="Century Gothic"/>
            </a:endParaRPr>
          </a:p>
          <a:p>
            <a:pPr algn="ctr"/>
            <a:r>
              <a:rPr lang="es-ES_tradnl" dirty="0">
                <a:latin typeface="Century Gothic"/>
                <a:cs typeface="Century Gothic"/>
              </a:rPr>
              <a:t>Género: </a:t>
            </a:r>
            <a:r>
              <a:rPr lang="es-ES_tradnl" dirty="0" err="1">
                <a:latin typeface="Century Gothic"/>
                <a:cs typeface="Century Gothic"/>
              </a:rPr>
              <a:t>Lavandula</a:t>
            </a:r>
            <a:endParaRPr lang="es-ES_tradnl" dirty="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33BE30-831D-1F4F-BA38-3DB6ED84E25D}"/>
              </a:ext>
            </a:extLst>
          </p:cNvPr>
          <p:cNvPicPr>
            <a:picLocks noChangeAspect="1"/>
          </p:cNvPicPr>
          <p:nvPr/>
        </p:nvPicPr>
        <p:blipFill>
          <a:blip r:embed="rId2"/>
          <a:stretch>
            <a:fillRect/>
          </a:stretch>
        </p:blipFill>
        <p:spPr>
          <a:xfrm>
            <a:off x="0" y="388507"/>
            <a:ext cx="9144000" cy="60809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988840"/>
            <a:ext cx="8229600" cy="2465040"/>
          </a:xfrm>
        </p:spPr>
        <p:txBody>
          <a:bodyPr>
            <a:normAutofit fontScale="90000"/>
          </a:bodyPr>
          <a:lstStyle/>
          <a:p>
            <a:r>
              <a:rPr lang="es-ES_tradnl" sz="3556" b="1" dirty="0">
                <a:latin typeface="Century Gothic"/>
                <a:cs typeface="Century Gothic"/>
              </a:rPr>
              <a:t>Perfumes</a:t>
            </a:r>
            <a:br>
              <a:rPr lang="es-ES_tradnl" sz="2000" dirty="0">
                <a:latin typeface="Century Gothic"/>
                <a:cs typeface="Century Gothic"/>
              </a:rPr>
            </a:br>
            <a:r>
              <a:rPr lang="es-ES_tradnl" sz="2000" dirty="0">
                <a:latin typeface="Century Gothic"/>
                <a:cs typeface="Century Gothic"/>
              </a:rPr>
              <a:t>Aunque las plantas y esencias se usaban con distintos fines por los griegos, egipcios y árabes, no fue hasta el reinado de Luis XIV en </a:t>
            </a:r>
            <a:r>
              <a:rPr lang="es-ES_tradnl" sz="2000" dirty="0" err="1">
                <a:latin typeface="Century Gothic"/>
                <a:cs typeface="Century Gothic"/>
              </a:rPr>
              <a:t>Grasse</a:t>
            </a:r>
            <a:r>
              <a:rPr lang="es-ES_tradnl" sz="2000" dirty="0">
                <a:latin typeface="Century Gothic"/>
                <a:cs typeface="Century Gothic"/>
              </a:rPr>
              <a:t>, Francia cuando nació el perfume cosmético como tal. Los perfumes ayudaban a camuflar el mal olor de la gente de esa época por la falta de higiene. En la antigüedad, para muchas personas bañarse era un lujo y no una prioridad, dando lugar a enfermedades y mal olor. El famoso “baño francés” consiste en rociar todo el cuerpo con perfume.</a:t>
            </a:r>
            <a:br>
              <a:rPr lang="es-ES_tradnl" dirty="0"/>
            </a:br>
            <a:endParaRPr lang="es-ES_trad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564904"/>
            <a:ext cx="8229600" cy="1143000"/>
          </a:xfrm>
        </p:spPr>
        <p:txBody>
          <a:bodyPr>
            <a:normAutofit fontScale="90000"/>
          </a:bodyPr>
          <a:lstStyle/>
          <a:p>
            <a:r>
              <a:rPr lang="es-ES_tradnl" sz="3556" b="1" dirty="0">
                <a:latin typeface="Century Gothic"/>
                <a:cs typeface="Century Gothic"/>
              </a:rPr>
              <a:t>Mapa de Localización de Francia</a:t>
            </a:r>
            <a:br>
              <a:rPr lang="es-ES_tradnl" sz="2000" dirty="0">
                <a:latin typeface="Century Gothic"/>
                <a:cs typeface="Century Gothic"/>
              </a:rPr>
            </a:br>
            <a:r>
              <a:rPr lang="es-ES_tradnl" sz="2000" dirty="0">
                <a:latin typeface="Century Gothic"/>
                <a:cs typeface="Century Gothic"/>
              </a:rPr>
              <a:t>Francia es un país de Europa occidental.  Tiene fronteras con Alemania, Andorra, Bélgica, Luxemburgo, Italia y Suiza.</a:t>
            </a:r>
            <a:br>
              <a:rPr lang="es-ES_tradnl" dirty="0"/>
            </a:br>
            <a:endParaRPr lang="es-ES_tradn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D3F1E2-3BC4-7C43-B6FD-E81B1CE94E40}"/>
              </a:ext>
            </a:extLst>
          </p:cNvPr>
          <p:cNvPicPr>
            <a:picLocks noChangeAspect="1"/>
          </p:cNvPicPr>
          <p:nvPr/>
        </p:nvPicPr>
        <p:blipFill>
          <a:blip r:embed="rId2"/>
          <a:stretch>
            <a:fillRect/>
          </a:stretch>
        </p:blipFill>
        <p:spPr>
          <a:xfrm>
            <a:off x="876523" y="0"/>
            <a:ext cx="7390953"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20888"/>
            <a:ext cx="8229600" cy="1143000"/>
          </a:xfrm>
        </p:spPr>
        <p:txBody>
          <a:bodyPr>
            <a:normAutofit fontScale="90000"/>
          </a:bodyPr>
          <a:lstStyle/>
          <a:p>
            <a:r>
              <a:rPr lang="es-ES_tradnl" sz="3600" b="1" dirty="0">
                <a:latin typeface="Century Gothic" panose="020B0502020202020204" pitchFamily="34" charset="0"/>
              </a:rPr>
              <a:t>Mapa de Francia</a:t>
            </a:r>
            <a:br>
              <a:rPr lang="es-ES_tradnl" dirty="0"/>
            </a:br>
            <a:r>
              <a:rPr lang="es-ES_tradnl" sz="2000" dirty="0">
                <a:latin typeface="Century Gothic" panose="020B0502020202020204" pitchFamily="34" charset="0"/>
              </a:rPr>
              <a:t>Este es el mapa de Francia. El idioma oficial de Francia es el francés. </a:t>
            </a:r>
            <a:br>
              <a:rPr lang="es-ES_tradnl" sz="2000" dirty="0">
                <a:latin typeface="Century Gothic" panose="020B0502020202020204" pitchFamily="34" charset="0"/>
              </a:rPr>
            </a:br>
            <a:r>
              <a:rPr lang="es-ES_tradnl" sz="2000" dirty="0">
                <a:latin typeface="Century Gothic" panose="020B0502020202020204" pitchFamily="34" charset="0"/>
              </a:rPr>
              <a:t>La capital de Francia es París.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BB1DF49-FE9D-1A4F-9713-0E8F071285D3}"/>
              </a:ext>
            </a:extLst>
          </p:cNvPr>
          <p:cNvPicPr>
            <a:picLocks noChangeAspect="1"/>
          </p:cNvPicPr>
          <p:nvPr/>
        </p:nvPicPr>
        <p:blipFill>
          <a:blip r:embed="rId2"/>
          <a:stretch>
            <a:fillRect/>
          </a:stretch>
        </p:blipFill>
        <p:spPr>
          <a:xfrm>
            <a:off x="0" y="391160"/>
            <a:ext cx="9144000" cy="60756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492896"/>
            <a:ext cx="8229600" cy="1143000"/>
          </a:xfrm>
        </p:spPr>
        <p:txBody>
          <a:bodyPr>
            <a:noAutofit/>
          </a:bodyPr>
          <a:lstStyle/>
          <a:p>
            <a:r>
              <a:rPr lang="es-ES_tradnl" sz="3200" b="1" dirty="0">
                <a:latin typeface="Century Gothic"/>
                <a:cs typeface="Century Gothic"/>
              </a:rPr>
              <a:t>Bandera de Francia</a:t>
            </a:r>
            <a:br>
              <a:rPr lang="es-ES_tradnl" sz="1800" dirty="0">
                <a:latin typeface="Century Gothic"/>
                <a:cs typeface="Century Gothic"/>
              </a:rPr>
            </a:br>
            <a:r>
              <a:rPr lang="es-ES_tradnl" sz="1800" dirty="0">
                <a:latin typeface="Century Gothic"/>
                <a:cs typeface="Century Gothic"/>
              </a:rPr>
              <a:t>Esta es la bandera de Francia. Consta de 3 franjas verticales del mismo tamaño. Los colores azul y rojo son los colores del escudo de París y el blanco representa a la monarquía.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084EF1-4E10-884A-B8BC-6430146C0C49}"/>
              </a:ext>
            </a:extLst>
          </p:cNvPr>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92896"/>
            <a:ext cx="8229600" cy="1143000"/>
          </a:xfrm>
        </p:spPr>
        <p:txBody>
          <a:bodyPr>
            <a:normAutofit fontScale="90000"/>
          </a:bodyPr>
          <a:lstStyle/>
          <a:p>
            <a:r>
              <a:rPr lang="es-ES_tradnl" sz="3556" b="1" dirty="0">
                <a:latin typeface="Century Gothic"/>
                <a:cs typeface="Century Gothic"/>
              </a:rPr>
              <a:t>Traje típico de Francia</a:t>
            </a:r>
            <a:br>
              <a:rPr lang="es-ES_tradnl" sz="2000" dirty="0">
                <a:latin typeface="Century Gothic"/>
                <a:cs typeface="Century Gothic"/>
              </a:rPr>
            </a:br>
            <a:r>
              <a:rPr lang="es-ES_tradnl" sz="2000" dirty="0">
                <a:latin typeface="Century Gothic"/>
                <a:cs typeface="Century Gothic"/>
              </a:rPr>
              <a:t>Este es el traje típico de Francia. Es </a:t>
            </a:r>
            <a:r>
              <a:rPr lang="es-ES_tradnl" sz="2000" dirty="0" err="1">
                <a:latin typeface="Century Gothic"/>
                <a:cs typeface="Century Gothic"/>
              </a:rPr>
              <a:t>com</a:t>
            </a:r>
            <a:r>
              <a:rPr lang="es-ES" sz="2000" dirty="0" err="1">
                <a:latin typeface="Century Gothic"/>
                <a:cs typeface="Century Gothic"/>
              </a:rPr>
              <a:t>ún</a:t>
            </a:r>
            <a:r>
              <a:rPr lang="es-ES" sz="2000" dirty="0">
                <a:latin typeface="Century Gothic"/>
                <a:cs typeface="Century Gothic"/>
              </a:rPr>
              <a:t> que </a:t>
            </a:r>
            <a:r>
              <a:rPr lang="es-ES_tradnl" sz="2000" dirty="0">
                <a:latin typeface="Century Gothic"/>
                <a:cs typeface="Century Gothic"/>
              </a:rPr>
              <a:t>hombres y mujeres lleven guantes para destacar la  elegancia de la vestimenta.</a:t>
            </a:r>
            <a:br>
              <a:rPr lang="es-ES_tradnl" dirty="0"/>
            </a:br>
            <a:endParaRPr lang="es-ES_tradnl"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TotalTime>
  <Words>54</Words>
  <Application>Microsoft Macintosh PowerPoint</Application>
  <PresentationFormat>Presentación en pantalla (4:3)</PresentationFormat>
  <Paragraphs>20</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Century Gothic</vt:lpstr>
      <vt:lpstr>Tema de Office</vt:lpstr>
      <vt:lpstr>Francia</vt:lpstr>
      <vt:lpstr>Presentación de PowerPoint</vt:lpstr>
      <vt:lpstr>Mapa de Localización de Francia Francia es un país de Europa occidental.  Tiene fronteras con Alemania, Andorra, Bélgica, Luxemburgo, Italia y Suiza. </vt:lpstr>
      <vt:lpstr>Presentación de PowerPoint</vt:lpstr>
      <vt:lpstr>Mapa de Francia Este es el mapa de Francia. El idioma oficial de Francia es el francés.  La capital de Francia es París.</vt:lpstr>
      <vt:lpstr>Presentación de PowerPoint</vt:lpstr>
      <vt:lpstr>Bandera de Francia Esta es la bandera de Francia. Consta de 3 franjas verticales del mismo tamaño. Los colores azul y rojo son los colores del escudo de París y el blanco representa a la monarquía. </vt:lpstr>
      <vt:lpstr>Presentación de PowerPoint</vt:lpstr>
      <vt:lpstr>Traje típico de Francia Este es el traje típico de Francia. Es común que hombres y mujeres lleven guantes para destacar la  elegancia de la vestimenta. </vt:lpstr>
      <vt:lpstr>Presentación de PowerPoint</vt:lpstr>
      <vt:lpstr>Pan Francia es reconocido por su pan, como baguettes y croissants . En Francia se venden más de 10 billones de baguettes cada año. </vt:lpstr>
      <vt:lpstr>Presentación de PowerPoint</vt:lpstr>
      <vt:lpstr>Crepas Un platico típico francés. Discos de masa hechos con harina de trigo. Se acompaña todo tipo de ingredientes dulces o salados. La más conocida es la típica crepa de fresas con chocolate.</vt:lpstr>
      <vt:lpstr>Presentación de PowerPoint</vt:lpstr>
      <vt:lpstr>Torre Eiffel La Torre Eiffel es una estructura de hierro que mide 300 metros. Es el símbolo más representativo de Francia. Está situada en París, en el Campo de Marte a la orilla del río Sena. Fue construida por el ingeniero francés Alexandre Gustave Eiffel para la Exposición Universal de París de 1889. Es el monumento más visitado del mundo.</vt:lpstr>
      <vt:lpstr>Presentación de PowerPoint</vt:lpstr>
      <vt:lpstr>Jardines de Versalles Los jardines del Palacio de Versalles cubren aproximadamente 800 hectáreas de superficie. Contienen arbustos, flores, esculturas y fuentes. La belleza de los jardines atrae a millones de turistas cada año. Los fines de semana se puede ver el famoso espectáculo “Les Grandes Eaux”, los juegos de agua en las fuentes. La UNESCO los declaró como patrimonio de la humanidad.</vt:lpstr>
      <vt:lpstr>Presentación de PowerPoint</vt:lpstr>
      <vt:lpstr>El Arco del Triunfo  Fue construido por ordenes de Napoleón Bonaparte para conmemorar la victoria en la batalla de Austerlitz. En el Arco se pueden encontrar grabados los nombres de grandes revolucionarios. La estructura mide 45 metros. Se encuentra sobre la plaza de Charles de Gaulle en París.</vt:lpstr>
      <vt:lpstr>Presentación de PowerPoint</vt:lpstr>
      <vt:lpstr>Museo del Louvre El museo del Louvre es el museo nacional de Francia. En sus paredes guarda el arte anterior al impresionismo. Es el museo de arte más visitado del mundo. Es casa de “La Mona Lisa” de Leonardo da Vinci, posiblemente la pintura más famosa y aclamada de la historia.</vt:lpstr>
      <vt:lpstr>Presentación de PowerPoint</vt:lpstr>
      <vt:lpstr>Ruta de la Lavanda Los campos de lavanda en Provenza, Francia son conocidos en el mundo entero. Los paisajes en tonos lila y violeta y los pueblecitos provenzales son magníficos. Además es posible visitar los museos, y destilerías de lavanda. Con la flor fabrican productos como jabones, miel y dulces. El periodo de floración es entre julio y agosto.</vt:lpstr>
      <vt:lpstr>Presentación de PowerPoint</vt:lpstr>
      <vt:lpstr>Perfumes Aunque las plantas y esencias se usaban con distintos fines por los griegos, egipcios y árabes, no fue hasta el reinado de Luis XIV en Grasse, Francia cuando nació el perfume cosmético como tal. Los perfumes ayudaban a camuflar el mal olor de la gente de esa época por la falta de higiene. En la antigüedad, para muchas personas bañarse era un lujo y no una prioridad, dando lugar a enfermedades y mal olor. El famoso “baño francés” consiste en rociar todo el cuerpo con perfume. </vt:lpstr>
    </vt:vector>
  </TitlesOfParts>
  <Company>Colegio Valle de Filadelfia</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Francia</dc:title>
  <dc:creator>Annie Rodriguez Guerra</dc:creator>
  <cp:lastModifiedBy>Ana Elisa R Guerra</cp:lastModifiedBy>
  <cp:revision>10</cp:revision>
  <dcterms:created xsi:type="dcterms:W3CDTF">2017-06-27T14:29:37Z</dcterms:created>
  <dcterms:modified xsi:type="dcterms:W3CDTF">2018-04-18T00:09:21Z</dcterms:modified>
</cp:coreProperties>
</file>