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9" r:id="rId18"/>
    <p:sldId id="280" r:id="rId19"/>
    <p:sldId id="272" r:id="rId20"/>
    <p:sldId id="273" r:id="rId21"/>
    <p:sldId id="274" r:id="rId22"/>
    <p:sldId id="275" r:id="rId23"/>
    <p:sldId id="276" r:id="rId24"/>
    <p:sldId id="278" r:id="rId25"/>
    <p:sldId id="277" r:id="rId26"/>
  </p:sldIdLst>
  <p:sldSz cx="9144000" cy="6858000" type="screen4x3"/>
  <p:notesSz cx="6858000" cy="9144000"/>
  <p:defaultText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p:restoredTop sz="94698"/>
  </p:normalViewPr>
  <p:slideViewPr>
    <p:cSldViewPr snapToObjects="1">
      <p:cViewPr>
        <p:scale>
          <a:sx n="86" d="100"/>
          <a:sy n="86" d="100"/>
        </p:scale>
        <p:origin x="944"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p>
        </p:txBody>
      </p:sp>
      <p:sp>
        <p:nvSpPr>
          <p:cNvPr id="3" name="Marcador de fecha 2"/>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F480BCE2-2CBA-DF43-8769-3499EA502BBE}" type="datetimeFigureOut">
              <a:rPr lang="es-ES_tradnl" smtClean="0"/>
              <a:pPr/>
              <a:t>18/4/18</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6A768529-FDE9-B047-8323-60E3539A3864}" type="slidenum">
              <a:rPr lang="es-ES_tradnl" smtClean="0"/>
              <a:pPr/>
              <a:t>‹Nº›</a:t>
            </a:fld>
            <a:endParaRPr lang="es-ES_trad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0BCE2-2CBA-DF43-8769-3499EA502BBE}" type="datetimeFigureOut">
              <a:rPr lang="es-ES_tradnl" smtClean="0"/>
              <a:pPr/>
              <a:t>18/4/18</a:t>
            </a:fld>
            <a:endParaRPr lang="es-ES_tradnl"/>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768529-FDE9-B047-8323-60E3539A3864}" type="slidenum">
              <a:rPr lang="es-ES_tradnl" smtClean="0"/>
              <a:pPr/>
              <a:t>‹Nº›</a:t>
            </a:fld>
            <a:endParaRPr lang="es-ES_trad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3568" y="1556792"/>
            <a:ext cx="7772400" cy="3384375"/>
          </a:xfrm>
        </p:spPr>
        <p:txBody>
          <a:bodyPr>
            <a:noAutofit/>
          </a:bodyPr>
          <a:lstStyle/>
          <a:p>
            <a:r>
              <a:rPr lang="es-ES_tradnl" sz="12000" b="1" dirty="0">
                <a:latin typeface="Century Gothic"/>
                <a:cs typeface="Century Gothic"/>
              </a:rPr>
              <a:t>Polinesia Francesa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884E33-40E5-4445-B945-C739619C7CEA}"/>
              </a:ext>
            </a:extLst>
          </p:cNvPr>
          <p:cNvPicPr>
            <a:picLocks noChangeAspect="1"/>
          </p:cNvPicPr>
          <p:nvPr/>
        </p:nvPicPr>
        <p:blipFill>
          <a:blip r:embed="rId2"/>
          <a:stretch>
            <a:fillRect/>
          </a:stretch>
        </p:blipFill>
        <p:spPr>
          <a:xfrm>
            <a:off x="2286000" y="0"/>
            <a:ext cx="457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348880"/>
            <a:ext cx="8229600" cy="2083370"/>
          </a:xfrm>
        </p:spPr>
        <p:txBody>
          <a:bodyPr>
            <a:normAutofit fontScale="90000"/>
          </a:bodyPr>
          <a:lstStyle/>
          <a:p>
            <a:r>
              <a:rPr lang="es-ES_tradnl" sz="3556" b="1" dirty="0">
                <a:latin typeface="Century Gothic"/>
                <a:cs typeface="Century Gothic"/>
              </a:rPr>
              <a:t>Pescado</a:t>
            </a:r>
            <a:br>
              <a:rPr lang="es-ES_tradnl" sz="2000" dirty="0">
                <a:latin typeface="Century Gothic"/>
                <a:cs typeface="Century Gothic"/>
              </a:rPr>
            </a:br>
            <a:r>
              <a:rPr lang="es-MX" sz="2000" dirty="0">
                <a:latin typeface="Century Gothic"/>
                <a:cs typeface="Century Gothic"/>
              </a:rPr>
              <a:t>El pescado en todos sus estados; asado, hervido, crudo y de todo tipo; atún, bonitos, </a:t>
            </a:r>
            <a:r>
              <a:rPr lang="es-MX" sz="2000" dirty="0" err="1">
                <a:latin typeface="Century Gothic"/>
                <a:cs typeface="Century Gothic"/>
              </a:rPr>
              <a:t>mahi</a:t>
            </a:r>
            <a:r>
              <a:rPr lang="es-MX" sz="2000" dirty="0">
                <a:latin typeface="Century Gothic"/>
                <a:cs typeface="Century Gothic"/>
              </a:rPr>
              <a:t>, docenas de variedades de pescados de laguna, es seguramente el centro de los platos polinesios.</a:t>
            </a:r>
            <a:br>
              <a:rPr lang="es-MX" sz="2000" dirty="0">
                <a:latin typeface="Century Gothic"/>
                <a:cs typeface="Century Gothic"/>
              </a:rPr>
            </a:br>
            <a:br>
              <a:rPr lang="es-MX" sz="2000" dirty="0">
                <a:latin typeface="Century Gothic"/>
                <a:cs typeface="Century Gothic"/>
              </a:rPr>
            </a:br>
            <a:endParaRPr lang="es-ES_tradnl"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798F8B-9967-8F4C-A86F-E1C80E0537AF}"/>
              </a:ext>
            </a:extLst>
          </p:cNvPr>
          <p:cNvPicPr>
            <a:picLocks noChangeAspect="1"/>
          </p:cNvPicPr>
          <p:nvPr/>
        </p:nvPicPr>
        <p:blipFill>
          <a:blip r:embed="rId2"/>
          <a:stretch>
            <a:fillRect/>
          </a:stretch>
        </p:blipFill>
        <p:spPr>
          <a:xfrm>
            <a:off x="1143000" y="0"/>
            <a:ext cx="6858000" cy="6858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636912"/>
            <a:ext cx="8229600" cy="2188840"/>
          </a:xfrm>
        </p:spPr>
        <p:txBody>
          <a:bodyPr>
            <a:noAutofit/>
          </a:bodyPr>
          <a:lstStyle/>
          <a:p>
            <a:r>
              <a:rPr lang="es-MX" sz="3200" b="1" dirty="0">
                <a:solidFill>
                  <a:schemeClr val="tx1">
                    <a:lumMod val="95000"/>
                    <a:lumOff val="5000"/>
                  </a:schemeClr>
                </a:solidFill>
                <a:latin typeface="Century Gothic"/>
                <a:cs typeface="Century Gothic"/>
              </a:rPr>
              <a:t>El Poisson Cru </a:t>
            </a:r>
            <a:br>
              <a:rPr lang="es-MX" sz="3200" b="1" dirty="0">
                <a:solidFill>
                  <a:schemeClr val="tx1">
                    <a:lumMod val="95000"/>
                    <a:lumOff val="5000"/>
                  </a:schemeClr>
                </a:solidFill>
                <a:latin typeface="Century Gothic"/>
                <a:cs typeface="Century Gothic"/>
              </a:rPr>
            </a:br>
            <a:br>
              <a:rPr lang="es-MX" sz="1800" b="1" dirty="0">
                <a:latin typeface="Century Gothic"/>
                <a:cs typeface="Century Gothic"/>
              </a:rPr>
            </a:br>
            <a:r>
              <a:rPr lang="es-MX" sz="1800" dirty="0">
                <a:latin typeface="Century Gothic"/>
                <a:cs typeface="Century Gothic"/>
              </a:rPr>
              <a:t>El Poisson Cru a la Tahitiana es un pescado marinado con limón, leche de coco y camarones locales. Uno de los platillos más conocidos.</a:t>
            </a:r>
            <a:br>
              <a:rPr lang="es-MX" sz="1800" dirty="0">
                <a:latin typeface="Century Gothic"/>
                <a:cs typeface="Century Gothic"/>
              </a:rPr>
            </a:br>
            <a:br>
              <a:rPr lang="es-MX" sz="1800" dirty="0">
                <a:latin typeface="Century Gothic"/>
                <a:cs typeface="Century Gothic"/>
              </a:rPr>
            </a:br>
            <a:endParaRPr lang="es-ES_tradnl" sz="1800" dirty="0">
              <a:latin typeface="Century Gothic"/>
              <a:cs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7482E4E-13A6-1341-9AB4-25354DFDD236}"/>
              </a:ext>
            </a:extLst>
          </p:cNvPr>
          <p:cNvPicPr>
            <a:picLocks noChangeAspect="1"/>
          </p:cNvPicPr>
          <p:nvPr/>
        </p:nvPicPr>
        <p:blipFill>
          <a:blip r:embed="rId2"/>
          <a:stretch>
            <a:fillRect/>
          </a:stretch>
        </p:blipFill>
        <p:spPr>
          <a:xfrm>
            <a:off x="0" y="382102"/>
            <a:ext cx="9144000" cy="609379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492896"/>
            <a:ext cx="8229600" cy="1748408"/>
          </a:xfrm>
        </p:spPr>
        <p:txBody>
          <a:bodyPr>
            <a:noAutofit/>
          </a:bodyPr>
          <a:lstStyle/>
          <a:p>
            <a:r>
              <a:rPr lang="es-MX" sz="3200" b="1" dirty="0">
                <a:latin typeface="Century Gothic"/>
                <a:cs typeface="Century Gothic"/>
              </a:rPr>
              <a:t>Catedral de Notre-Dame</a:t>
            </a:r>
            <a:br>
              <a:rPr lang="es-MX" sz="3200" b="1" dirty="0">
                <a:latin typeface="Century Gothic"/>
                <a:cs typeface="Century Gothic"/>
              </a:rPr>
            </a:br>
            <a:br>
              <a:rPr lang="es-MX" sz="1800" dirty="0">
                <a:latin typeface="Century Gothic"/>
                <a:cs typeface="Century Gothic"/>
              </a:rPr>
            </a:br>
            <a:r>
              <a:rPr lang="es-MX" sz="1800" dirty="0">
                <a:latin typeface="Century Gothic"/>
                <a:cs typeface="Century Gothic"/>
              </a:rPr>
              <a:t>Es la iglesia católica más antigua de Tahiti. Se ubica en el centro de la ciudad. Abrió sus puertas en 1875.</a:t>
            </a:r>
            <a:endParaRPr lang="es-ES_tradnl" sz="1800" dirty="0">
              <a:latin typeface="Century Gothic"/>
              <a:cs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EDC9BE9-EB13-E343-A6AE-6D90163894F8}"/>
              </a:ext>
            </a:extLst>
          </p:cNvPr>
          <p:cNvPicPr>
            <a:picLocks noChangeAspect="1"/>
          </p:cNvPicPr>
          <p:nvPr/>
        </p:nvPicPr>
        <p:blipFill>
          <a:blip r:embed="rId2"/>
          <a:stretch>
            <a:fillRect/>
          </a:stretch>
        </p:blipFill>
        <p:spPr>
          <a:xfrm>
            <a:off x="35496" y="836712"/>
            <a:ext cx="9089010" cy="51125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447800"/>
            <a:ext cx="8229600" cy="2413248"/>
          </a:xfrm>
        </p:spPr>
        <p:txBody>
          <a:bodyPr>
            <a:noAutofit/>
          </a:bodyPr>
          <a:lstStyle/>
          <a:p>
            <a:r>
              <a:rPr lang="es-MX" sz="3200" b="1" dirty="0">
                <a:latin typeface="Century Gothic"/>
                <a:cs typeface="Century Gothic"/>
              </a:rPr>
              <a:t>Monte </a:t>
            </a:r>
            <a:r>
              <a:rPr lang="es-MX" sz="3200" b="1" dirty="0" err="1">
                <a:latin typeface="Century Gothic"/>
                <a:cs typeface="Century Gothic"/>
              </a:rPr>
              <a:t>Aorai</a:t>
            </a:r>
            <a:br>
              <a:rPr lang="es-MX" sz="3200" b="1" dirty="0">
                <a:latin typeface="Century Gothic"/>
                <a:cs typeface="Century Gothic"/>
              </a:rPr>
            </a:br>
            <a:br>
              <a:rPr lang="es-MX" sz="1800" dirty="0">
                <a:latin typeface="Century Gothic"/>
                <a:cs typeface="Century Gothic"/>
              </a:rPr>
            </a:br>
            <a:r>
              <a:rPr lang="es-MX" sz="1800" dirty="0">
                <a:latin typeface="Century Gothic"/>
                <a:cs typeface="Century Gothic"/>
              </a:rPr>
              <a:t>El Monte </a:t>
            </a:r>
            <a:r>
              <a:rPr lang="es-MX" sz="1800" dirty="0" err="1">
                <a:latin typeface="Century Gothic"/>
                <a:cs typeface="Century Gothic"/>
              </a:rPr>
              <a:t>Aorai</a:t>
            </a:r>
            <a:r>
              <a:rPr lang="es-MX" sz="1800" dirty="0">
                <a:latin typeface="Century Gothic"/>
                <a:cs typeface="Century Gothic"/>
              </a:rPr>
              <a:t> es uno de los atractivos de la isla. Con 2066 metros de altura desde él puede verse todo Tahití y las increíbles islas de Tetiaroa y Maiao.</a:t>
            </a:r>
            <a:br>
              <a:rPr lang="es-MX" sz="1800" dirty="0">
                <a:latin typeface="Century Gothic"/>
                <a:cs typeface="Century Gothic"/>
              </a:rPr>
            </a:br>
            <a:endParaRPr lang="es-ES_tradnl" sz="1800" dirty="0">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A01B64-52E8-EA4F-BEE1-A3343CD2E5AF}"/>
              </a:ext>
            </a:extLst>
          </p:cNvPr>
          <p:cNvPicPr>
            <a:picLocks noChangeAspect="1"/>
          </p:cNvPicPr>
          <p:nvPr/>
        </p:nvPicPr>
        <p:blipFill>
          <a:blip r:embed="rId2"/>
          <a:stretch>
            <a:fillRect/>
          </a:stretch>
        </p:blipFill>
        <p:spPr>
          <a:xfrm>
            <a:off x="0" y="404664"/>
            <a:ext cx="9144000" cy="60566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340768"/>
            <a:ext cx="8229600" cy="3600400"/>
          </a:xfrm>
        </p:spPr>
        <p:txBody>
          <a:bodyPr>
            <a:noAutofit/>
          </a:bodyPr>
          <a:lstStyle/>
          <a:p>
            <a:r>
              <a:rPr lang="es-MX" sz="3200" b="1" dirty="0">
                <a:latin typeface="Century Gothic"/>
                <a:cs typeface="Century Gothic"/>
              </a:rPr>
              <a:t>Moorea</a:t>
            </a:r>
            <a:br>
              <a:rPr lang="es-MX" sz="3200" b="1" dirty="0">
                <a:latin typeface="Century Gothic"/>
                <a:cs typeface="Century Gothic"/>
              </a:rPr>
            </a:br>
            <a:br>
              <a:rPr lang="es-MX" sz="1800" dirty="0">
                <a:latin typeface="Century Gothic"/>
                <a:cs typeface="Century Gothic"/>
              </a:rPr>
            </a:br>
            <a:r>
              <a:rPr lang="es-MX" sz="1800" dirty="0">
                <a:latin typeface="Century Gothic"/>
                <a:cs typeface="Century Gothic"/>
              </a:rPr>
              <a:t> Moorea es una isla volcánica justo al lado de la isla principal Tahití.</a:t>
            </a:r>
            <a:br>
              <a:rPr lang="es-MX" sz="1800" dirty="0">
                <a:latin typeface="Century Gothic"/>
                <a:cs typeface="Century Gothic"/>
              </a:rPr>
            </a:br>
            <a:r>
              <a:rPr lang="es-MX" sz="1800" dirty="0">
                <a:latin typeface="Century Gothic"/>
                <a:cs typeface="Century Gothic"/>
              </a:rPr>
              <a:t>Tiene características geográficas muy llamativas, con 8 cerros subiendo desde una laguna translucida y cuya forma se asemeja a un corazón visto desde arriba. </a:t>
            </a:r>
            <a:br>
              <a:rPr lang="es-MX" sz="1800" dirty="0">
                <a:latin typeface="Century Gothic"/>
                <a:cs typeface="Century Gothic"/>
              </a:rPr>
            </a:br>
            <a:r>
              <a:rPr lang="es-MX" sz="1800" dirty="0">
                <a:latin typeface="Century Gothic"/>
                <a:cs typeface="Century Gothic"/>
              </a:rPr>
              <a:t>Es un hermoso lugar para vacacionar.</a:t>
            </a:r>
            <a:endParaRPr lang="es-ES_tradnl" sz="1800" dirty="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8A9459D-C7EC-EE49-8213-864A5D57D942}"/>
              </a:ext>
            </a:extLst>
          </p:cNvPr>
          <p:cNvPicPr>
            <a:picLocks noChangeAspect="1"/>
          </p:cNvPicPr>
          <p:nvPr/>
        </p:nvPicPr>
        <p:blipFill>
          <a:blip r:embed="rId2"/>
          <a:stretch>
            <a:fillRect/>
          </a:stretch>
        </p:blipFill>
        <p:spPr>
          <a:xfrm>
            <a:off x="0" y="1954"/>
            <a:ext cx="9144000" cy="68540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744D35D-BF98-3841-9B30-161B40B51D16}"/>
              </a:ext>
            </a:extLst>
          </p:cNvPr>
          <p:cNvPicPr>
            <a:picLocks noChangeAspect="1"/>
          </p:cNvPicPr>
          <p:nvPr/>
        </p:nvPicPr>
        <p:blipFill>
          <a:blip r:embed="rId2"/>
          <a:stretch>
            <a:fillRect/>
          </a:stretch>
        </p:blipFill>
        <p:spPr>
          <a:xfrm>
            <a:off x="212023" y="0"/>
            <a:ext cx="8719953"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772816"/>
            <a:ext cx="8229600" cy="2880320"/>
          </a:xfrm>
        </p:spPr>
        <p:txBody>
          <a:bodyPr>
            <a:noAutofit/>
          </a:bodyPr>
          <a:lstStyle/>
          <a:p>
            <a:r>
              <a:rPr lang="es-MX" sz="3200" b="1" dirty="0">
                <a:latin typeface="Century Gothic"/>
                <a:cs typeface="Century Gothic"/>
              </a:rPr>
              <a:t>Museo Gauguin de Tahití</a:t>
            </a:r>
            <a:br>
              <a:rPr lang="es-MX" sz="1800" dirty="0">
                <a:latin typeface="Century Gothic"/>
                <a:cs typeface="Century Gothic"/>
              </a:rPr>
            </a:br>
            <a:br>
              <a:rPr lang="es-MX" sz="1800" dirty="0">
                <a:latin typeface="Century Gothic"/>
                <a:cs typeface="Century Gothic"/>
              </a:rPr>
            </a:br>
            <a:r>
              <a:rPr lang="es-MX" sz="1800" dirty="0">
                <a:latin typeface="Century Gothic"/>
                <a:cs typeface="Century Gothic"/>
              </a:rPr>
              <a:t>Tahiti fue una fuente de inspiración para el conocido pintor Gauguin consagrándole definitivamente a nivel mundial como genio de la pintura. Se fundó un museo en su honor, pero recientemente fue cerrado.</a:t>
            </a:r>
            <a:endParaRPr lang="es-ES_tradnl" sz="1800" dirty="0">
              <a:latin typeface="Century Gothic"/>
              <a:cs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A408EFE-A938-CC43-8BCF-028EFD68C75F}"/>
              </a:ext>
            </a:extLst>
          </p:cNvPr>
          <p:cNvPicPr>
            <a:picLocks noChangeAspect="1"/>
          </p:cNvPicPr>
          <p:nvPr/>
        </p:nvPicPr>
        <p:blipFill rotWithShape="1">
          <a:blip r:embed="rId2"/>
          <a:srcRect l="12201"/>
          <a:stretch/>
        </p:blipFill>
        <p:spPr>
          <a:xfrm>
            <a:off x="36500" y="782960"/>
            <a:ext cx="9072004" cy="51663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1772816"/>
            <a:ext cx="8229600" cy="3374876"/>
          </a:xfrm>
        </p:spPr>
        <p:txBody>
          <a:bodyPr>
            <a:noAutofit/>
          </a:bodyPr>
          <a:lstStyle/>
          <a:p>
            <a:r>
              <a:rPr lang="es-MX" sz="3200" b="1" dirty="0">
                <a:latin typeface="Century Gothic"/>
                <a:cs typeface="Century Gothic"/>
              </a:rPr>
              <a:t>Museo de Perlas de Robert </a:t>
            </a:r>
            <a:r>
              <a:rPr lang="es-MX" sz="3200" b="1" dirty="0" err="1">
                <a:latin typeface="Century Gothic"/>
                <a:cs typeface="Century Gothic"/>
              </a:rPr>
              <a:t>Wan</a:t>
            </a:r>
            <a:br>
              <a:rPr lang="es-MX" sz="1800" dirty="0">
                <a:latin typeface="Century Gothic"/>
                <a:cs typeface="Century Gothic"/>
              </a:rPr>
            </a:br>
            <a:r>
              <a:rPr lang="es-MX" sz="1800" dirty="0">
                <a:latin typeface="Century Gothic"/>
                <a:cs typeface="Century Gothic"/>
              </a:rPr>
              <a:t> </a:t>
            </a:r>
            <a:br>
              <a:rPr lang="es-MX" sz="1800" dirty="0">
                <a:latin typeface="Century Gothic"/>
                <a:cs typeface="Century Gothic"/>
              </a:rPr>
            </a:br>
            <a:r>
              <a:rPr lang="es-MX" sz="1800" dirty="0">
                <a:latin typeface="Century Gothic"/>
                <a:cs typeface="Century Gothic"/>
              </a:rPr>
              <a:t>El Museo de la Perla Negra alberga la perla tahitiana más grande del mundo y es una de las pocas instituciones en el mundo dedicada por completo a las perlas.</a:t>
            </a:r>
            <a:br>
              <a:rPr lang="es-MX" sz="1800" dirty="0">
                <a:latin typeface="Century Gothic"/>
                <a:cs typeface="Century Gothic"/>
              </a:rPr>
            </a:br>
            <a:r>
              <a:rPr lang="es-MX" sz="1800" dirty="0">
                <a:latin typeface="Century Gothic"/>
                <a:cs typeface="Century Gothic"/>
              </a:rPr>
              <a:t>  También cuenta con una exhibición de conchas de moluscos de diferentes tamaños, formas y colores.</a:t>
            </a:r>
            <a:endParaRPr lang="es-ES_tradnl" sz="1800" dirty="0">
              <a:latin typeface="Century Gothic"/>
              <a:cs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67FF89-AF6C-8B41-AAB1-233CD3A65A7F}"/>
              </a:ext>
            </a:extLst>
          </p:cNvPr>
          <p:cNvPicPr>
            <a:picLocks noChangeAspect="1"/>
          </p:cNvPicPr>
          <p:nvPr/>
        </p:nvPicPr>
        <p:blipFill>
          <a:blip r:embed="rId2"/>
          <a:stretch>
            <a:fillRect/>
          </a:stretch>
        </p:blipFill>
        <p:spPr>
          <a:xfrm>
            <a:off x="0" y="367876"/>
            <a:ext cx="9144000" cy="612224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0953" y="548680"/>
            <a:ext cx="8229600" cy="2465040"/>
          </a:xfrm>
        </p:spPr>
        <p:txBody>
          <a:bodyPr>
            <a:normAutofit fontScale="90000"/>
          </a:bodyPr>
          <a:lstStyle/>
          <a:p>
            <a:r>
              <a:rPr lang="es-MX" sz="3600" b="1" dirty="0">
                <a:latin typeface="Century Gothic" panose="020B0502020202020204" pitchFamily="34" charset="0"/>
              </a:rPr>
              <a:t>Perlas Negras</a:t>
            </a:r>
            <a:br>
              <a:rPr lang="es-MX" sz="3600" b="1" dirty="0">
                <a:latin typeface="Century Gothic" panose="020B0502020202020204" pitchFamily="34" charset="0"/>
              </a:rPr>
            </a:br>
            <a:br>
              <a:rPr lang="es-MX" sz="3600" b="1" dirty="0">
                <a:latin typeface="Century Gothic" panose="020B0502020202020204" pitchFamily="34" charset="0"/>
              </a:rPr>
            </a:br>
            <a:r>
              <a:rPr lang="es-MX" sz="2200" dirty="0">
                <a:latin typeface="Century Gothic" panose="020B0502020202020204" pitchFamily="34" charset="0"/>
              </a:rPr>
              <a:t>Tahití es reconocida mundialmente por ser un centro de producción de perlas negras. Estas perlas tan cotizadas provienen de la ostra de los labios negros “</a:t>
            </a:r>
            <a:r>
              <a:rPr lang="es-MX" sz="2200" dirty="0" err="1">
                <a:latin typeface="Century Gothic" panose="020B0502020202020204" pitchFamily="34" charset="0"/>
              </a:rPr>
              <a:t>Pinctada</a:t>
            </a:r>
            <a:r>
              <a:rPr lang="es-MX" sz="2200" dirty="0">
                <a:latin typeface="Century Gothic" panose="020B0502020202020204" pitchFamily="34" charset="0"/>
              </a:rPr>
              <a:t> </a:t>
            </a:r>
            <a:r>
              <a:rPr lang="es-MX" sz="2200" dirty="0" err="1">
                <a:latin typeface="Century Gothic" panose="020B0502020202020204" pitchFamily="34" charset="0"/>
              </a:rPr>
              <a:t>Margaritifera</a:t>
            </a:r>
            <a:r>
              <a:rPr lang="es-MX" sz="2200" dirty="0">
                <a:latin typeface="Century Gothic" panose="020B0502020202020204" pitchFamily="34" charset="0"/>
              </a:rPr>
              <a:t>”. Este molusco tiene gran tamaño(12 cm.) y pesa hasta 5 kilos, pero a pesar de sus dimensiones es muy frágil.</a:t>
            </a:r>
            <a:endParaRPr lang="es-ES_tradnl" sz="2200" dirty="0">
              <a:latin typeface="Century Gothic" panose="020B0502020202020204" pitchFamily="34" charset="0"/>
            </a:endParaRPr>
          </a:p>
        </p:txBody>
      </p:sp>
      <p:sp>
        <p:nvSpPr>
          <p:cNvPr id="4" name="Rectángulo 3"/>
          <p:cNvSpPr/>
          <p:nvPr/>
        </p:nvSpPr>
        <p:spPr>
          <a:xfrm>
            <a:off x="2987824" y="3645025"/>
            <a:ext cx="3456384" cy="2308324"/>
          </a:xfrm>
          <a:prstGeom prst="rect">
            <a:avLst/>
          </a:prstGeom>
        </p:spPr>
        <p:txBody>
          <a:bodyPr wrap="square">
            <a:spAutoFit/>
          </a:bodyPr>
          <a:lstStyle/>
          <a:p>
            <a:pPr algn="ctr"/>
            <a:r>
              <a:rPr lang="es-MX" b="1" dirty="0">
                <a:latin typeface="Century Gothic" panose="020B0502020202020204" pitchFamily="34" charset="0"/>
              </a:rPr>
              <a:t>Taxonomía</a:t>
            </a:r>
          </a:p>
          <a:p>
            <a:pPr algn="ctr"/>
            <a:r>
              <a:rPr lang="es-MX" dirty="0">
                <a:latin typeface="Century Gothic" panose="020B0502020202020204" pitchFamily="34" charset="0"/>
              </a:rPr>
              <a:t>Reino: Animalia</a:t>
            </a:r>
          </a:p>
          <a:p>
            <a:pPr algn="ctr"/>
            <a:r>
              <a:rPr lang="es-MX" dirty="0">
                <a:latin typeface="Century Gothic" panose="020B0502020202020204" pitchFamily="34" charset="0"/>
              </a:rPr>
              <a:t>Filo: Molusco</a:t>
            </a:r>
          </a:p>
          <a:p>
            <a:pPr algn="ctr"/>
            <a:r>
              <a:rPr lang="es-MX" dirty="0">
                <a:latin typeface="Century Gothic" panose="020B0502020202020204" pitchFamily="34" charset="0"/>
              </a:rPr>
              <a:t>Clase: Bivalvia</a:t>
            </a:r>
          </a:p>
          <a:p>
            <a:pPr algn="ctr"/>
            <a:r>
              <a:rPr lang="es-MX" dirty="0">
                <a:latin typeface="Century Gothic" panose="020B0502020202020204" pitchFamily="34" charset="0"/>
              </a:rPr>
              <a:t>Orden: Pterioida</a:t>
            </a:r>
          </a:p>
          <a:p>
            <a:pPr algn="ctr"/>
            <a:r>
              <a:rPr lang="es-MX" dirty="0">
                <a:latin typeface="Century Gothic" panose="020B0502020202020204" pitchFamily="34" charset="0"/>
              </a:rPr>
              <a:t>Familia:Pteriidae</a:t>
            </a:r>
          </a:p>
          <a:p>
            <a:pPr algn="ctr"/>
            <a:r>
              <a:rPr lang="es-MX" dirty="0">
                <a:latin typeface="Century Gothic" panose="020B0502020202020204" pitchFamily="34" charset="0"/>
              </a:rPr>
              <a:t>Género: Pinctada</a:t>
            </a:r>
          </a:p>
          <a:p>
            <a:pPr algn="ctr"/>
            <a:r>
              <a:rPr lang="es-MX" dirty="0">
                <a:latin typeface="Century Gothic" panose="020B0502020202020204" pitchFamily="34" charset="0"/>
              </a:rPr>
              <a:t>Especies: P. </a:t>
            </a:r>
            <a:r>
              <a:rPr lang="es-MX" dirty="0" err="1">
                <a:latin typeface="Century Gothic" panose="020B0502020202020204" pitchFamily="34" charset="0"/>
              </a:rPr>
              <a:t>margaritifera</a:t>
            </a:r>
            <a:endParaRPr lang="es-MX" dirty="0">
              <a:latin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2132856"/>
            <a:ext cx="8229600" cy="1735832"/>
          </a:xfrm>
        </p:spPr>
        <p:txBody>
          <a:bodyPr>
            <a:normAutofit fontScale="90000"/>
          </a:bodyPr>
          <a:lstStyle/>
          <a:p>
            <a:r>
              <a:rPr lang="es-ES_tradnl" sz="3556" b="1" dirty="0">
                <a:latin typeface="Century Gothic"/>
                <a:cs typeface="Century Gothic"/>
              </a:rPr>
              <a:t>Mapa de Localización de La Polinesia Francesa</a:t>
            </a:r>
            <a:br>
              <a:rPr lang="es-ES_tradnl" sz="2000" dirty="0">
                <a:latin typeface="Century Gothic"/>
                <a:cs typeface="Century Gothic"/>
              </a:rPr>
            </a:br>
            <a:r>
              <a:rPr lang="es-ES_tradnl" sz="2000" dirty="0">
                <a:latin typeface="Century Gothic" panose="020B0502020202020204" pitchFamily="34" charset="0"/>
                <a:cs typeface="Century Gothic"/>
              </a:rPr>
              <a:t>.</a:t>
            </a:r>
            <a:br>
              <a:rPr lang="es-ES_tradnl" sz="2000" dirty="0">
                <a:latin typeface="Century Gothic" panose="020B0502020202020204" pitchFamily="34" charset="0"/>
              </a:rPr>
            </a:br>
            <a:r>
              <a:rPr lang="es-MX" sz="2000" dirty="0">
                <a:latin typeface="Century Gothic" panose="020B0502020202020204" pitchFamily="34" charset="0"/>
              </a:rPr>
              <a:t>La Polinesia Francesa es una colectividad de ultramar francesa localizada al sur del océano Pacífico. Está compuesta de 118 islas y atolones de los cuales 67 están habitados. La isla Tahití, en el archipiélago las Islas de la Sociedad es la más famosa.</a:t>
            </a:r>
            <a:endParaRPr lang="es-ES_tradnl" sz="2000" dirty="0">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5629867-80D8-434F-9B4F-F93B35D73B8C}"/>
              </a:ext>
            </a:extLst>
          </p:cNvPr>
          <p:cNvPicPr>
            <a:picLocks noChangeAspect="1"/>
          </p:cNvPicPr>
          <p:nvPr/>
        </p:nvPicPr>
        <p:blipFill>
          <a:blip r:embed="rId2"/>
          <a:stretch>
            <a:fillRect/>
          </a:stretch>
        </p:blipFill>
        <p:spPr>
          <a:xfrm>
            <a:off x="510211" y="0"/>
            <a:ext cx="8123578" cy="6858000"/>
          </a:xfrm>
          <a:prstGeom prst="rect">
            <a:avLst/>
          </a:prstGeom>
        </p:spPr>
      </p:pic>
      <p:sp>
        <p:nvSpPr>
          <p:cNvPr id="4" name="Anillo 3">
            <a:extLst>
              <a:ext uri="{FF2B5EF4-FFF2-40B4-BE49-F238E27FC236}">
                <a16:creationId xmlns:a16="http://schemas.microsoft.com/office/drawing/2014/main" id="{9A6F9749-F10F-5646-BC3F-9FE3252032C7}"/>
              </a:ext>
            </a:extLst>
          </p:cNvPr>
          <p:cNvSpPr/>
          <p:nvPr/>
        </p:nvSpPr>
        <p:spPr>
          <a:xfrm>
            <a:off x="2555776" y="3356992"/>
            <a:ext cx="504056" cy="504056"/>
          </a:xfrm>
          <a:prstGeom prst="donut">
            <a:avLst>
              <a:gd name="adj" fmla="val 1672"/>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solidFill>
                <a:schemeClr val="tx1"/>
              </a:solidFill>
            </a:endParaRPr>
          </a:p>
        </p:txBody>
      </p:sp>
      <p:sp>
        <p:nvSpPr>
          <p:cNvPr id="6" name="CuadroTexto 5">
            <a:extLst>
              <a:ext uri="{FF2B5EF4-FFF2-40B4-BE49-F238E27FC236}">
                <a16:creationId xmlns:a16="http://schemas.microsoft.com/office/drawing/2014/main" id="{F5B71DC1-1D56-7844-92B4-1F1E6C025C11}"/>
              </a:ext>
            </a:extLst>
          </p:cNvPr>
          <p:cNvSpPr txBox="1"/>
          <p:nvPr/>
        </p:nvSpPr>
        <p:spPr>
          <a:xfrm>
            <a:off x="2555776" y="3861461"/>
            <a:ext cx="752129" cy="369332"/>
          </a:xfrm>
          <a:prstGeom prst="rect">
            <a:avLst/>
          </a:prstGeom>
          <a:noFill/>
        </p:spPr>
        <p:txBody>
          <a:bodyPr wrap="none" rtlCol="0">
            <a:spAutoFit/>
          </a:bodyPr>
          <a:lstStyle/>
          <a:p>
            <a:r>
              <a:rPr lang="es-MX" dirty="0">
                <a:solidFill>
                  <a:srgbClr val="FF0000"/>
                </a:solidFill>
                <a:latin typeface="Century Gothic" panose="020B0502020202020204" pitchFamily="34" charset="0"/>
              </a:rPr>
              <a:t>Tahití</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628800"/>
            <a:ext cx="8229600" cy="2915816"/>
          </a:xfrm>
        </p:spPr>
        <p:txBody>
          <a:bodyPr>
            <a:normAutofit/>
          </a:bodyPr>
          <a:lstStyle/>
          <a:p>
            <a:r>
              <a:rPr lang="es-ES_tradnl" sz="3200" b="1" dirty="0">
                <a:latin typeface="Century Gothic" panose="020B0502020202020204" pitchFamily="34" charset="0"/>
              </a:rPr>
              <a:t>Mapa de La Polinesia Francesa</a:t>
            </a:r>
            <a:br>
              <a:rPr lang="es-ES_tradnl" dirty="0"/>
            </a:br>
            <a:r>
              <a:rPr lang="es-ES_tradnl" sz="1800" dirty="0">
                <a:latin typeface="Century Gothic" panose="020B0502020202020204" pitchFamily="34" charset="0"/>
              </a:rPr>
              <a:t>Este es el mapa de La Polinesia. El idioma oficial de La Polinesia Francesa es el Francés, Tahitiano y otras lenguas polinesias. Su capital es Papeete.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8CD900-3F7B-6545-B4F9-F52B3A6AE7FE}"/>
              </a:ext>
            </a:extLst>
          </p:cNvPr>
          <p:cNvPicPr>
            <a:picLocks noChangeAspect="1"/>
          </p:cNvPicPr>
          <p:nvPr/>
        </p:nvPicPr>
        <p:blipFill>
          <a:blip r:embed="rId2"/>
          <a:stretch>
            <a:fillRect/>
          </a:stretch>
        </p:blipFill>
        <p:spPr>
          <a:xfrm>
            <a:off x="0" y="373318"/>
            <a:ext cx="9144000" cy="611136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484784"/>
            <a:ext cx="8229600" cy="3312368"/>
          </a:xfrm>
        </p:spPr>
        <p:txBody>
          <a:bodyPr>
            <a:noAutofit/>
          </a:bodyPr>
          <a:lstStyle/>
          <a:p>
            <a:r>
              <a:rPr lang="es-ES_tradnl" sz="3200" b="1" dirty="0">
                <a:latin typeface="Century Gothic"/>
                <a:cs typeface="Century Gothic"/>
              </a:rPr>
              <a:t>Bandera de La Polinesia Francesa</a:t>
            </a:r>
            <a:br>
              <a:rPr lang="es-ES_tradnl" sz="3200" b="1" dirty="0">
                <a:latin typeface="Century Gothic"/>
                <a:cs typeface="Century Gothic"/>
              </a:rPr>
            </a:br>
            <a:r>
              <a:rPr lang="es-MX" sz="1800" dirty="0">
                <a:solidFill>
                  <a:schemeClr val="tx1">
                    <a:lumMod val="95000"/>
                    <a:lumOff val="5000"/>
                  </a:schemeClr>
                </a:solidFill>
                <a:latin typeface="Century Gothic" panose="020B0502020202020204" pitchFamily="34" charset="0"/>
                <a:cs typeface="Century Gothic"/>
              </a:rPr>
              <a:t>La Bandera de la Polinesia Francesa está formada por tres franjas horizontales siendo la franja central de color blanco y de color rojo las franjas exteriores. La franja central tiene el doble de ancho que las otras, en el centro el escudo, que consiste de un círculo con una canoa  de color rojo sobre cinco filas de olas, que representan la abundancia. Tras la canoa, aparecen diez rayos de sol, que representan la vida. Sobre la canoa hay cinco figuras humanas que representan a los cinco archipiélagos de la Polinesia Francesa.</a:t>
            </a:r>
            <a:endParaRPr lang="es-ES_tradnl" sz="1800" dirty="0">
              <a:solidFill>
                <a:schemeClr val="tx1">
                  <a:lumMod val="95000"/>
                  <a:lumOff val="5000"/>
                </a:schemeClr>
              </a:solidFill>
              <a:latin typeface="Century Gothic" panose="020B0502020202020204" pitchFamily="34" charset="0"/>
              <a:cs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C1197E-577A-2948-8CBA-5CDC97F9B6BF}"/>
              </a:ext>
            </a:extLst>
          </p:cNvPr>
          <p:cNvPicPr>
            <a:picLocks noChangeAspect="1"/>
          </p:cNvPicPr>
          <p:nvPr/>
        </p:nvPicPr>
        <p:blipFill>
          <a:blip r:embed="rId2"/>
          <a:stretch>
            <a:fillRect/>
          </a:stretch>
        </p:blipFill>
        <p:spPr>
          <a:xfrm>
            <a:off x="1334735" y="0"/>
            <a:ext cx="6765657"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7544" y="1772816"/>
            <a:ext cx="8229600" cy="2560638"/>
          </a:xfrm>
        </p:spPr>
        <p:txBody>
          <a:bodyPr>
            <a:normAutofit/>
          </a:bodyPr>
          <a:lstStyle/>
          <a:p>
            <a:r>
              <a:rPr lang="es-ES_tradnl" sz="3200" b="1" dirty="0">
                <a:latin typeface="Century Gothic"/>
                <a:cs typeface="Century Gothic"/>
              </a:rPr>
              <a:t>Traje típico de La Polinesia Francesa</a:t>
            </a:r>
            <a:br>
              <a:rPr lang="es-ES_tradnl" sz="2000" dirty="0">
                <a:latin typeface="Century Gothic"/>
                <a:cs typeface="Century Gothic"/>
              </a:rPr>
            </a:br>
            <a:br>
              <a:rPr lang="es-ES_tradnl" sz="1800" dirty="0">
                <a:latin typeface="Century Gothic"/>
                <a:cs typeface="Century Gothic"/>
              </a:rPr>
            </a:br>
            <a:r>
              <a:rPr lang="es-MX" sz="1800" dirty="0">
                <a:latin typeface="Century Gothic"/>
                <a:cs typeface="Century Gothic"/>
              </a:rPr>
              <a:t>Su vestimenta se destaca por ser de colores vibrantes y acompañada de un accesorio típico, el collar de flores entrelazadas. Destacan los tejidos de </a:t>
            </a:r>
            <a:r>
              <a:rPr lang="es-MX" sz="1800" dirty="0" err="1">
                <a:latin typeface="Century Gothic"/>
                <a:cs typeface="Century Gothic"/>
              </a:rPr>
              <a:t>pandanus</a:t>
            </a:r>
            <a:r>
              <a:rPr lang="es-MX" sz="1800" dirty="0">
                <a:latin typeface="Century Gothic"/>
                <a:cs typeface="Century Gothic"/>
              </a:rPr>
              <a:t>, que se realizan con las hojas de </a:t>
            </a:r>
            <a:r>
              <a:rPr lang="es-MX" sz="1800" dirty="0" err="1">
                <a:latin typeface="Century Gothic"/>
                <a:cs typeface="Century Gothic"/>
              </a:rPr>
              <a:t>pandanos</a:t>
            </a:r>
            <a:r>
              <a:rPr lang="es-MX" sz="1800" dirty="0">
                <a:latin typeface="Century Gothic"/>
                <a:cs typeface="Century Gothic"/>
              </a:rPr>
              <a:t> que son árboles grandes y delgados que crecen a la orilla del mar.</a:t>
            </a:r>
            <a:endParaRPr lang="es-ES_tradnl" sz="1800" dirty="0"/>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475</TotalTime>
  <Words>72</Words>
  <Application>Microsoft Macintosh PowerPoint</Application>
  <PresentationFormat>Presentación en pantalla (4:3)</PresentationFormat>
  <Paragraphs>22</Paragraphs>
  <Slides>25</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25</vt:i4>
      </vt:variant>
    </vt:vector>
  </HeadingPairs>
  <TitlesOfParts>
    <vt:vector size="29" baseType="lpstr">
      <vt:lpstr>Arial</vt:lpstr>
      <vt:lpstr>Calibri</vt:lpstr>
      <vt:lpstr>Century Gothic</vt:lpstr>
      <vt:lpstr>Tema de Office</vt:lpstr>
      <vt:lpstr>Polinesia Francesa</vt:lpstr>
      <vt:lpstr>Presentación de PowerPoint</vt:lpstr>
      <vt:lpstr>Mapa de Localización de La Polinesia Francesa . La Polinesia Francesa es una colectividad de ultramar francesa localizada al sur del océano Pacífico. Está compuesta de 118 islas y atolones de los cuales 67 están habitados. La isla Tahití, en el archipiélago las Islas de la Sociedad es la más famosa.</vt:lpstr>
      <vt:lpstr>Presentación de PowerPoint</vt:lpstr>
      <vt:lpstr>Mapa de La Polinesia Francesa Este es el mapa de La Polinesia. El idioma oficial de La Polinesia Francesa es el Francés, Tahitiano y otras lenguas polinesias. Su capital es Papeete.</vt:lpstr>
      <vt:lpstr>Presentación de PowerPoint</vt:lpstr>
      <vt:lpstr>Bandera de La Polinesia Francesa La Bandera de la Polinesia Francesa está formada por tres franjas horizontales siendo la franja central de color blanco y de color rojo las franjas exteriores. La franja central tiene el doble de ancho que las otras, en el centro el escudo, que consiste de un círculo con una canoa  de color rojo sobre cinco filas de olas, que representan la abundancia. Tras la canoa, aparecen diez rayos de sol, que representan la vida. Sobre la canoa hay cinco figuras humanas que representan a los cinco archipiélagos de la Polinesia Francesa.</vt:lpstr>
      <vt:lpstr>Presentación de PowerPoint</vt:lpstr>
      <vt:lpstr>Traje típico de La Polinesia Francesa  Su vestimenta se destaca por ser de colores vibrantes y acompañada de un accesorio típico, el collar de flores entrelazadas. Destacan los tejidos de pandanus, que se realizan con las hojas de pandanos que son árboles grandes y delgados que crecen a la orilla del mar.</vt:lpstr>
      <vt:lpstr>Presentación de PowerPoint</vt:lpstr>
      <vt:lpstr>Pescado El pescado en todos sus estados; asado, hervido, crudo y de todo tipo; atún, bonitos, mahi, docenas de variedades de pescados de laguna, es seguramente el centro de los platos polinesios.  </vt:lpstr>
      <vt:lpstr>Presentación de PowerPoint</vt:lpstr>
      <vt:lpstr>El Poisson Cru   El Poisson Cru a la Tahitiana es un pescado marinado con limón, leche de coco y camarones locales. Uno de los platillos más conocidos.  </vt:lpstr>
      <vt:lpstr>Presentación de PowerPoint</vt:lpstr>
      <vt:lpstr>Catedral de Notre-Dame  Es la iglesia católica más antigua de Tahiti. Se ubica en el centro de la ciudad. Abrió sus puertas en 1875.</vt:lpstr>
      <vt:lpstr>Presentación de PowerPoint</vt:lpstr>
      <vt:lpstr>Monte Aorai  El Monte Aorai es uno de los atractivos de la isla. Con 2066 metros de altura desde él puede verse todo Tahití y las increíbles islas de Tetiaroa y Maiao. </vt:lpstr>
      <vt:lpstr>Presentación de PowerPoint</vt:lpstr>
      <vt:lpstr>Moorea   Moorea es una isla volcánica justo al lado de la isla principal Tahití. Tiene características geográficas muy llamativas, con 8 cerros subiendo desde una laguna translucida y cuya forma se asemeja a un corazón visto desde arriba.  Es un hermoso lugar para vacacionar.</vt:lpstr>
      <vt:lpstr>Presentación de PowerPoint</vt:lpstr>
      <vt:lpstr>Museo Gauguin de Tahití  Tahiti fue una fuente de inspiración para el conocido pintor Gauguin consagrándole definitivamente a nivel mundial como genio de la pintura. Se fundó un museo en su honor, pero recientemente fue cerrado.</vt:lpstr>
      <vt:lpstr>Presentación de PowerPoint</vt:lpstr>
      <vt:lpstr>Museo de Perlas de Robert Wan   El Museo de la Perla Negra alberga la perla tahitiana más grande del mundo y es una de las pocas instituciones en el mundo dedicada por completo a las perlas.   También cuenta con una exhibición de conchas de moluscos de diferentes tamaños, formas y colores.</vt:lpstr>
      <vt:lpstr>Presentación de PowerPoint</vt:lpstr>
      <vt:lpstr>Perlas Negras  Tahití es reconocida mundialmente por ser un centro de producción de perlas negras. Estas perlas tan cotizadas provienen de la ostra de los labios negros “Pinctada Margaritifera”. Este molusco tiene gran tamaño(12 cm.) y pesa hasta 5 kilos, pero a pesar de sus dimensiones es muy frágil.</vt:lpstr>
    </vt:vector>
  </TitlesOfParts>
  <Company>Colegio Valle de Filadelfia</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Francia</dc:title>
  <dc:creator>Annie Rodriguez Guerra</dc:creator>
  <cp:lastModifiedBy>Ana Elisa R Guerra</cp:lastModifiedBy>
  <cp:revision>42</cp:revision>
  <dcterms:created xsi:type="dcterms:W3CDTF">2017-06-27T14:29:37Z</dcterms:created>
  <dcterms:modified xsi:type="dcterms:W3CDTF">2018-04-18T18:30:04Z</dcterms:modified>
</cp:coreProperties>
</file>