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9" r:id="rId16"/>
    <p:sldId id="280" r:id="rId17"/>
    <p:sldId id="272" r:id="rId18"/>
    <p:sldId id="273" r:id="rId19"/>
    <p:sldId id="274" r:id="rId20"/>
    <p:sldId id="275" r:id="rId21"/>
    <p:sldId id="276" r:id="rId22"/>
    <p:sldId id="265" r:id="rId23"/>
    <p:sldId id="266" r:id="rId24"/>
    <p:sldId id="278" r:id="rId25"/>
    <p:sldId id="277" r:id="rId26"/>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4698"/>
  </p:normalViewPr>
  <p:slideViewPr>
    <p:cSldViewPr snapToObjects="1">
      <p:cViewPr varScale="1">
        <p:scale>
          <a:sx n="88" d="100"/>
          <a:sy n="88" d="100"/>
        </p:scale>
        <p:origin x="87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480BCE2-2CBA-DF43-8769-3499EA502BBE}" type="datetimeFigureOut">
              <a:rPr lang="es-ES_tradnl" smtClean="0"/>
              <a:pPr/>
              <a:t>18/4/18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A768529-FDE9-B047-8323-60E3539A3864}"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0BCE2-2CBA-DF43-8769-3499EA502BBE}" type="datetimeFigureOut">
              <a:rPr lang="es-ES_tradnl" smtClean="0"/>
              <a:pPr/>
              <a:t>18/4/18</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68529-FDE9-B047-8323-60E3539A3864}"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1412776"/>
            <a:ext cx="7772400" cy="3384375"/>
          </a:xfrm>
        </p:spPr>
        <p:txBody>
          <a:bodyPr>
            <a:noAutofit/>
          </a:bodyPr>
          <a:lstStyle/>
          <a:p>
            <a:r>
              <a:rPr lang="es-ES_tradnl" sz="12000" b="1" dirty="0">
                <a:latin typeface="Century Gothic"/>
                <a:cs typeface="Century Gothic"/>
              </a:rPr>
              <a:t>Rusia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5CF09A4-34FC-4449-8219-92807883B65E}"/>
              </a:ext>
            </a:extLst>
          </p:cNvPr>
          <p:cNvPicPr>
            <a:picLocks noChangeAspect="1"/>
          </p:cNvPicPr>
          <p:nvPr/>
        </p:nvPicPr>
        <p:blipFill>
          <a:blip r:embed="rId2"/>
          <a:stretch>
            <a:fillRect/>
          </a:stretch>
        </p:blipFill>
        <p:spPr>
          <a:xfrm>
            <a:off x="3771" y="378464"/>
            <a:ext cx="9104733" cy="60748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44824"/>
            <a:ext cx="8229600" cy="2188840"/>
          </a:xfrm>
        </p:spPr>
        <p:txBody>
          <a:bodyPr>
            <a:noAutofit/>
          </a:bodyPr>
          <a:lstStyle/>
          <a:p>
            <a:r>
              <a:rPr lang="es-MX" sz="3200" b="1" dirty="0">
                <a:solidFill>
                  <a:schemeClr val="tx1">
                    <a:lumMod val="95000"/>
                    <a:lumOff val="5000"/>
                  </a:schemeClr>
                </a:solidFill>
                <a:latin typeface="Century Gothic"/>
                <a:cs typeface="Century Gothic"/>
              </a:rPr>
              <a:t>El Borsch </a:t>
            </a:r>
            <a:br>
              <a:rPr lang="es-MX" sz="3200" b="1" dirty="0">
                <a:solidFill>
                  <a:schemeClr val="tx1">
                    <a:lumMod val="95000"/>
                    <a:lumOff val="5000"/>
                  </a:schemeClr>
                </a:solidFill>
                <a:latin typeface="Century Gothic"/>
                <a:cs typeface="Century Gothic"/>
              </a:rPr>
            </a:br>
            <a:br>
              <a:rPr lang="es-MX" sz="1800" b="1" dirty="0">
                <a:latin typeface="Century Gothic"/>
                <a:cs typeface="Century Gothic"/>
              </a:rPr>
            </a:br>
            <a:r>
              <a:rPr lang="es-MX" sz="1800" dirty="0">
                <a:solidFill>
                  <a:schemeClr val="tx1">
                    <a:lumMod val="95000"/>
                    <a:lumOff val="5000"/>
                  </a:schemeClr>
                </a:solidFill>
                <a:latin typeface="Century Gothic"/>
                <a:cs typeface="Century Gothic"/>
              </a:rPr>
              <a:t>E</a:t>
            </a:r>
            <a:r>
              <a:rPr lang="es-MX" sz="1800" dirty="0">
                <a:latin typeface="Century Gothic"/>
                <a:cs typeface="Century Gothic"/>
              </a:rPr>
              <a:t>s una sopa de verduras, que incluye generalmente raíces de remolacha (Betabel) que le dan un color rojo intenso característico</a:t>
            </a:r>
            <a:r>
              <a:rPr lang="es-MX" sz="1800" b="1" dirty="0">
                <a:latin typeface="Century Gothic"/>
                <a:cs typeface="Century Gothic"/>
              </a:rPr>
              <a:t>.</a:t>
            </a:r>
            <a:br>
              <a:rPr lang="es-MX" sz="1800" b="1" dirty="0">
                <a:latin typeface="Century Gothic"/>
                <a:cs typeface="Century Gothic"/>
              </a:rPr>
            </a:br>
            <a:r>
              <a:rPr lang="es-MX" sz="1800" dirty="0">
                <a:solidFill>
                  <a:schemeClr val="tx1">
                    <a:lumMod val="95000"/>
                    <a:lumOff val="5000"/>
                  </a:schemeClr>
                </a:solidFill>
                <a:latin typeface="Century Gothic"/>
                <a:cs typeface="Century Gothic"/>
              </a:rPr>
              <a:t>Existen dos variantes  el Borsch Caliente y el frío. </a:t>
            </a:r>
            <a:endParaRPr lang="es-ES_tradnl" sz="1800" dirty="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276C873-F8B9-314C-9890-ECBD793BB9A6}"/>
              </a:ext>
            </a:extLst>
          </p:cNvPr>
          <p:cNvPicPr>
            <a:picLocks noChangeAspect="1"/>
          </p:cNvPicPr>
          <p:nvPr/>
        </p:nvPicPr>
        <p:blipFill>
          <a:blip r:embed="rId2"/>
          <a:stretch>
            <a:fillRect/>
          </a:stretch>
        </p:blipFill>
        <p:spPr>
          <a:xfrm>
            <a:off x="2373636" y="0"/>
            <a:ext cx="4396728"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988840"/>
            <a:ext cx="8229600" cy="1748408"/>
          </a:xfrm>
        </p:spPr>
        <p:txBody>
          <a:bodyPr>
            <a:noAutofit/>
          </a:bodyPr>
          <a:lstStyle/>
          <a:p>
            <a:r>
              <a:rPr lang="es-MX" sz="3200" b="1" dirty="0">
                <a:latin typeface="Century Gothic"/>
                <a:cs typeface="Century Gothic"/>
              </a:rPr>
              <a:t>Catedral de San Basilio</a:t>
            </a:r>
            <a:br>
              <a:rPr lang="es-MX" sz="3200" b="1" dirty="0">
                <a:latin typeface="Century Gothic"/>
                <a:cs typeface="Century Gothic"/>
              </a:rPr>
            </a:br>
            <a:br>
              <a:rPr lang="es-MX" sz="1800" dirty="0">
                <a:latin typeface="Century Gothic"/>
                <a:cs typeface="Century Gothic"/>
              </a:rPr>
            </a:br>
            <a:r>
              <a:rPr lang="es-MX" sz="1800" dirty="0">
                <a:latin typeface="Century Gothic"/>
                <a:cs typeface="Century Gothic"/>
              </a:rPr>
              <a:t>Es un templo ortodoxo localizado en la Plaza Roja de la ciudad de Moscú, Rusia. Es famoso mundialmente por sus cúpulas en forma de bulbo. Forma parte del Patrimonio de la Humanidad. </a:t>
            </a:r>
            <a:endParaRPr lang="es-ES_tradnl" sz="1800" dirty="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F77F793-34C6-794E-8F59-8E93B1E25816}"/>
              </a:ext>
            </a:extLst>
          </p:cNvPr>
          <p:cNvPicPr>
            <a:picLocks noChangeAspect="1"/>
          </p:cNvPicPr>
          <p:nvPr/>
        </p:nvPicPr>
        <p:blipFill>
          <a:blip r:embed="rId2"/>
          <a:stretch>
            <a:fillRect/>
          </a:stretch>
        </p:blipFill>
        <p:spPr>
          <a:xfrm>
            <a:off x="35496" y="980728"/>
            <a:ext cx="9088481" cy="49685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916832"/>
            <a:ext cx="8229600" cy="2413248"/>
          </a:xfrm>
        </p:spPr>
        <p:txBody>
          <a:bodyPr>
            <a:noAutofit/>
          </a:bodyPr>
          <a:lstStyle/>
          <a:p>
            <a:r>
              <a:rPr lang="es-MX" sz="3200" b="1" dirty="0">
                <a:latin typeface="Century Gothic"/>
                <a:cs typeface="Century Gothic"/>
              </a:rPr>
              <a:t>Kremlin de Moscú </a:t>
            </a:r>
            <a:br>
              <a:rPr lang="es-MX" sz="3200" b="1" dirty="0">
                <a:latin typeface="Century Gothic"/>
                <a:cs typeface="Century Gothic"/>
              </a:rPr>
            </a:br>
            <a:br>
              <a:rPr lang="es-MX" sz="1800" dirty="0">
                <a:latin typeface="Century Gothic"/>
                <a:cs typeface="Century Gothic"/>
              </a:rPr>
            </a:br>
            <a:r>
              <a:rPr lang="es-MX" sz="1800" dirty="0">
                <a:latin typeface="Century Gothic"/>
                <a:cs typeface="Century Gothic"/>
              </a:rPr>
              <a:t>Es un conjunto de edificios civiles y religiosos situado en el corazón de Moscú, frente al río </a:t>
            </a:r>
            <a:r>
              <a:rPr lang="es-MX" sz="1800" dirty="0" err="1">
                <a:latin typeface="Century Gothic"/>
                <a:cs typeface="Century Gothic"/>
              </a:rPr>
              <a:t>Moscova</a:t>
            </a:r>
            <a:r>
              <a:rPr lang="es-MX" sz="1800" dirty="0">
                <a:latin typeface="Century Gothic"/>
                <a:cs typeface="Century Gothic"/>
              </a:rPr>
              <a:t> en el sur, la Plaza Roja en el este y el Jardín de Alejandro en el oeste. Incluye cuatro palacios y cuatro catedrales.</a:t>
            </a:r>
            <a:endParaRPr lang="es-ES_tradnl" sz="1800" dirty="0">
              <a:latin typeface="Century Gothic"/>
              <a:cs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AFFE2A-4F7C-834D-9866-2257C05A27BC}"/>
              </a:ext>
            </a:extLst>
          </p:cNvPr>
          <p:cNvPicPr>
            <a:picLocks noChangeAspect="1"/>
          </p:cNvPicPr>
          <p:nvPr/>
        </p:nvPicPr>
        <p:blipFill>
          <a:blip r:embed="rId2"/>
          <a:stretch>
            <a:fillRect/>
          </a:stretch>
        </p:blipFill>
        <p:spPr>
          <a:xfrm>
            <a:off x="39267" y="404664"/>
            <a:ext cx="9065466" cy="60486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56" y="1412776"/>
            <a:ext cx="8229600" cy="3600400"/>
          </a:xfrm>
        </p:spPr>
        <p:txBody>
          <a:bodyPr>
            <a:noAutofit/>
          </a:bodyPr>
          <a:lstStyle/>
          <a:p>
            <a:r>
              <a:rPr lang="es-MX" sz="3200" b="1" dirty="0">
                <a:latin typeface="Century Gothic"/>
                <a:cs typeface="Century Gothic"/>
              </a:rPr>
              <a:t>Ballet Ruso</a:t>
            </a:r>
            <a:br>
              <a:rPr lang="es-MX" sz="3200" b="1" dirty="0">
                <a:latin typeface="Century Gothic"/>
                <a:cs typeface="Century Gothic"/>
              </a:rPr>
            </a:br>
            <a:br>
              <a:rPr lang="es-MX" sz="1800" dirty="0">
                <a:latin typeface="Century Gothic"/>
                <a:cs typeface="Century Gothic"/>
              </a:rPr>
            </a:br>
            <a:r>
              <a:rPr lang="es-MX" sz="1800" dirty="0">
                <a:latin typeface="Century Gothic"/>
                <a:cs typeface="Century Gothic"/>
              </a:rPr>
              <a:t> </a:t>
            </a:r>
            <a:r>
              <a:rPr lang="es-MX" sz="1800" dirty="0">
                <a:latin typeface="Century Gothic" panose="020B0502020202020204" pitchFamily="34" charset="0"/>
              </a:rPr>
              <a:t>El Ballet Ruso fue una compañía de ballet fundada en 1909 por el empresario Serguéi </a:t>
            </a:r>
            <a:r>
              <a:rPr lang="es-MX" sz="1800" dirty="0" err="1">
                <a:latin typeface="Century Gothic" panose="020B0502020202020204" pitchFamily="34" charset="0"/>
              </a:rPr>
              <a:t>Diáguilev</a:t>
            </a:r>
            <a:r>
              <a:rPr lang="es-MX" sz="1800" dirty="0">
                <a:latin typeface="Century Gothic" panose="020B0502020202020204" pitchFamily="34" charset="0"/>
              </a:rPr>
              <a:t>. Causó sensación en Europa Occidental, gracias a la gran vitalidad del ballet ruso comparado con el que se hacía en Francia en aquella época. Su influencia perdura hasta hoy en día.</a:t>
            </a:r>
            <a:endParaRPr lang="es-ES_tradnl" sz="1800" dirty="0">
              <a:latin typeface="Century Gothic"/>
              <a:cs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47E252E-9404-644C-9A3E-E508B40AB3EC}"/>
              </a:ext>
            </a:extLst>
          </p:cNvPr>
          <p:cNvPicPr>
            <a:picLocks noChangeAspect="1"/>
          </p:cNvPicPr>
          <p:nvPr/>
        </p:nvPicPr>
        <p:blipFill>
          <a:blip r:embed="rId2"/>
          <a:stretch>
            <a:fillRect/>
          </a:stretch>
        </p:blipFill>
        <p:spPr>
          <a:xfrm>
            <a:off x="51126" y="620688"/>
            <a:ext cx="9041748" cy="56166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916832"/>
            <a:ext cx="8229600" cy="2880320"/>
          </a:xfrm>
        </p:spPr>
        <p:txBody>
          <a:bodyPr>
            <a:noAutofit/>
          </a:bodyPr>
          <a:lstStyle/>
          <a:p>
            <a:r>
              <a:rPr lang="es-MX" sz="3200" b="1" dirty="0">
                <a:latin typeface="Century Gothic"/>
                <a:cs typeface="Century Gothic"/>
              </a:rPr>
              <a:t>Teatro </a:t>
            </a:r>
            <a:r>
              <a:rPr lang="es-MX" sz="3200" b="1" dirty="0" err="1">
                <a:latin typeface="Century Gothic"/>
                <a:cs typeface="Century Gothic"/>
              </a:rPr>
              <a:t>Bolshói</a:t>
            </a:r>
            <a:br>
              <a:rPr lang="es-MX" sz="1800" dirty="0">
                <a:latin typeface="Century Gothic"/>
                <a:cs typeface="Century Gothic"/>
              </a:rPr>
            </a:br>
            <a:br>
              <a:rPr lang="es-MX" sz="1800" dirty="0">
                <a:latin typeface="Century Gothic"/>
                <a:cs typeface="Century Gothic"/>
              </a:rPr>
            </a:br>
            <a:r>
              <a:rPr lang="es-MX" sz="1800" dirty="0">
                <a:latin typeface="Century Gothic"/>
                <a:cs typeface="Century Gothic"/>
              </a:rPr>
              <a:t>Es tanto un teatro como una compañía de teatro, danza y ópera con sede en Moscú, Rusia. Bolshoi significa “Gran Teatro.”  Es el segundo teatro más grande de Europa,</a:t>
            </a:r>
            <a:endParaRPr lang="es-ES_tradnl" sz="1800" dirty="0">
              <a:latin typeface="Century Gothic"/>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107D5BB-E842-7C4A-895E-0F54B374726C}"/>
              </a:ext>
            </a:extLst>
          </p:cNvPr>
          <p:cNvPicPr>
            <a:picLocks noChangeAspect="1"/>
          </p:cNvPicPr>
          <p:nvPr/>
        </p:nvPicPr>
        <p:blipFill>
          <a:blip r:embed="rId2"/>
          <a:stretch>
            <a:fillRect/>
          </a:stretch>
        </p:blipFill>
        <p:spPr>
          <a:xfrm>
            <a:off x="-37997" y="548680"/>
            <a:ext cx="9219994" cy="57606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459F3B-A56D-2142-928D-0F1AB8528E71}"/>
              </a:ext>
            </a:extLst>
          </p:cNvPr>
          <p:cNvPicPr>
            <a:picLocks noChangeAspect="1"/>
          </p:cNvPicPr>
          <p:nvPr/>
        </p:nvPicPr>
        <p:blipFill>
          <a:blip r:embed="rId2"/>
          <a:stretch>
            <a:fillRect/>
          </a:stretch>
        </p:blipFill>
        <p:spPr>
          <a:xfrm>
            <a:off x="0" y="378464"/>
            <a:ext cx="9144000" cy="61010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700808"/>
            <a:ext cx="8229600" cy="3374876"/>
          </a:xfrm>
        </p:spPr>
        <p:txBody>
          <a:bodyPr>
            <a:noAutofit/>
          </a:bodyPr>
          <a:lstStyle/>
          <a:p>
            <a:r>
              <a:rPr lang="es-MX" sz="3200" b="1" dirty="0">
                <a:latin typeface="Century Gothic"/>
                <a:cs typeface="Century Gothic"/>
              </a:rPr>
              <a:t>Museo del Hermitage</a:t>
            </a:r>
            <a:br>
              <a:rPr lang="es-MX" sz="1800" dirty="0">
                <a:latin typeface="Century Gothic"/>
                <a:cs typeface="Century Gothic"/>
              </a:rPr>
            </a:br>
            <a:r>
              <a:rPr lang="es-MX" sz="1800" dirty="0">
                <a:latin typeface="Century Gothic"/>
                <a:cs typeface="Century Gothic"/>
              </a:rPr>
              <a:t> </a:t>
            </a:r>
            <a:br>
              <a:rPr lang="es-MX" sz="1800" dirty="0">
                <a:latin typeface="Century Gothic"/>
                <a:cs typeface="Century Gothic"/>
              </a:rPr>
            </a:br>
            <a:r>
              <a:rPr lang="es-MX" sz="1800" dirty="0">
                <a:latin typeface="Century Gothic"/>
                <a:cs typeface="Century Gothic"/>
              </a:rPr>
              <a:t>Su nombre significa refugio del ermitaño. El museo ocupa un complejo formado por seis edificios situados a la orilla del río Neva, siendo el más importante de estos el palacio de invierno, residencia oficial de los antiguos zares. El museo se formó con la colección privada que fueron adquiriendo los zares durante varios siglos</a:t>
            </a:r>
            <a:endParaRPr lang="es-ES_tradnl" sz="1800" dirty="0">
              <a:latin typeface="Century Gothic"/>
              <a:cs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3A615B-4B74-7045-A07A-8EDA237E205A}"/>
              </a:ext>
            </a:extLst>
          </p:cNvPr>
          <p:cNvPicPr>
            <a:picLocks noChangeAspect="1"/>
          </p:cNvPicPr>
          <p:nvPr/>
        </p:nvPicPr>
        <p:blipFill>
          <a:blip r:embed="rId2"/>
          <a:stretch>
            <a:fillRect/>
          </a:stretch>
        </p:blipFill>
        <p:spPr>
          <a:xfrm>
            <a:off x="107504" y="476672"/>
            <a:ext cx="8932943" cy="59503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204864"/>
            <a:ext cx="8229600" cy="2083370"/>
          </a:xfrm>
        </p:spPr>
        <p:txBody>
          <a:bodyPr>
            <a:normAutofit fontScale="90000"/>
          </a:bodyPr>
          <a:lstStyle/>
          <a:p>
            <a:r>
              <a:rPr lang="es-ES_tradnl" sz="3556" b="1" dirty="0">
                <a:latin typeface="Century Gothic" panose="020B0502020202020204" pitchFamily="34" charset="0"/>
                <a:cs typeface="Century Gothic"/>
              </a:rPr>
              <a:t>Huevo de </a:t>
            </a:r>
            <a:r>
              <a:rPr lang="es-ES_tradnl" sz="3556" b="1" dirty="0" err="1">
                <a:latin typeface="Century Gothic" panose="020B0502020202020204" pitchFamily="34" charset="0"/>
                <a:cs typeface="Century Gothic"/>
              </a:rPr>
              <a:t>Fabergé</a:t>
            </a:r>
            <a:br>
              <a:rPr lang="es-ES_tradnl" sz="2000" dirty="0">
                <a:latin typeface="Century Gothic" panose="020B0502020202020204" pitchFamily="34" charset="0"/>
                <a:cs typeface="Century Gothic"/>
              </a:rPr>
            </a:br>
            <a:r>
              <a:rPr lang="es-MX" sz="2000" dirty="0">
                <a:latin typeface="Century Gothic" panose="020B0502020202020204" pitchFamily="34" charset="0"/>
              </a:rPr>
              <a:t>Los huevos de fabergé son joyas creadas por Carl Fabergé y sus artesanos para los zares de Rusia, así como para algunos miembros de la nobleza y la burguesía. Fueron creados entre los años 1885 y 1917. Los huevos se consideran obras maestras de la joyería.</a:t>
            </a:r>
            <a:endParaRPr lang="es-ES_tradnl" dirty="0">
              <a:latin typeface="Century Gothic" panose="020B0502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CBCCC9-C4DE-D34C-951F-18FBF544F571}"/>
              </a:ext>
            </a:extLst>
          </p:cNvPr>
          <p:cNvPicPr>
            <a:picLocks noChangeAspect="1"/>
          </p:cNvPicPr>
          <p:nvPr/>
        </p:nvPicPr>
        <p:blipFill>
          <a:blip r:embed="rId2"/>
          <a:stretch>
            <a:fillRect/>
          </a:stretch>
        </p:blipFill>
        <p:spPr>
          <a:xfrm>
            <a:off x="1" y="352264"/>
            <a:ext cx="9144000" cy="61010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204864"/>
            <a:ext cx="8229600" cy="2465040"/>
          </a:xfrm>
        </p:spPr>
        <p:txBody>
          <a:bodyPr>
            <a:normAutofit fontScale="90000"/>
          </a:bodyPr>
          <a:lstStyle/>
          <a:p>
            <a:r>
              <a:rPr lang="es-MX" sz="3600" b="1" dirty="0">
                <a:latin typeface="Century Gothic" panose="020B0502020202020204" pitchFamily="34" charset="0"/>
              </a:rPr>
              <a:t>Matrioshka</a:t>
            </a:r>
            <a:br>
              <a:rPr lang="es-MX" sz="3600" b="1" dirty="0">
                <a:latin typeface="Century Gothic" panose="020B0502020202020204" pitchFamily="34" charset="0"/>
              </a:rPr>
            </a:br>
            <a:br>
              <a:rPr lang="es-MX" sz="3600" b="1" dirty="0">
                <a:latin typeface="Century Gothic" panose="020B0502020202020204" pitchFamily="34" charset="0"/>
              </a:rPr>
            </a:br>
            <a:r>
              <a:rPr lang="es-MX" sz="2000" dirty="0">
                <a:solidFill>
                  <a:schemeClr val="tx1">
                    <a:lumMod val="95000"/>
                    <a:lumOff val="5000"/>
                  </a:schemeClr>
                </a:solidFill>
                <a:latin typeface="Century Gothic" panose="020B0502020202020204" pitchFamily="34" charset="0"/>
              </a:rPr>
              <a:t>E</a:t>
            </a:r>
            <a:r>
              <a:rPr lang="es-MX" sz="2000" dirty="0">
                <a:latin typeface="Century Gothic" panose="020B0502020202020204" pitchFamily="34" charset="0"/>
              </a:rPr>
              <a:t>s una clase de juguete contenedor. La originalidad de las matrioshkas consiste en que son huecas y dentro de ellas contienen a otra muñeca que a la vez contiene a otra muñeca y así sucesivamente. Normalmente en un solo conjunto puede haber desde 5 hasta 20 muñecas.</a:t>
            </a:r>
            <a:br>
              <a:rPr lang="es-MX" sz="2000" dirty="0">
                <a:latin typeface="Century Gothic" panose="020B0502020202020204" pitchFamily="34" charset="0"/>
              </a:rPr>
            </a:br>
            <a:r>
              <a:rPr lang="es-MX" sz="2000" dirty="0">
                <a:latin typeface="Century Gothic" panose="020B0502020202020204" pitchFamily="34" charset="0"/>
              </a:rPr>
              <a:t>La matrioshka con más muñecas que se ha hecho contiene 75 unidades.</a:t>
            </a:r>
            <a:br>
              <a:rPr lang="es-MX" sz="3600" b="1" dirty="0">
                <a:latin typeface="Century Gothic" panose="020B0502020202020204" pitchFamily="34" charset="0"/>
              </a:rPr>
            </a:br>
            <a:r>
              <a:rPr lang="es-MX" sz="2400" dirty="0"/>
              <a:t> </a:t>
            </a:r>
            <a:endParaRPr lang="es-ES_tradnl" sz="2200"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772816"/>
            <a:ext cx="8769152" cy="2383904"/>
          </a:xfrm>
        </p:spPr>
        <p:txBody>
          <a:bodyPr>
            <a:normAutofit fontScale="90000"/>
          </a:bodyPr>
          <a:lstStyle/>
          <a:p>
            <a:r>
              <a:rPr lang="es-ES_tradnl" sz="3556" b="1" dirty="0">
                <a:latin typeface="Century Gothic"/>
                <a:cs typeface="Century Gothic"/>
              </a:rPr>
              <a:t>Mapa de Localización de Rusia</a:t>
            </a:r>
            <a:br>
              <a:rPr lang="es-ES_tradnl" sz="3556" b="1" dirty="0">
                <a:latin typeface="Century Gothic"/>
                <a:cs typeface="Century Gothic"/>
              </a:rPr>
            </a:br>
            <a:br>
              <a:rPr lang="es-ES_tradnl" sz="2000" dirty="0">
                <a:latin typeface="Century Gothic"/>
                <a:cs typeface="Century Gothic"/>
              </a:rPr>
            </a:br>
            <a:r>
              <a:rPr lang="es-ES_tradnl" sz="2000" dirty="0">
                <a:latin typeface="Century Gothic"/>
                <a:cs typeface="Century Gothic"/>
              </a:rPr>
              <a:t>Su nombre oficial es Federación Rusa, e</a:t>
            </a:r>
            <a:r>
              <a:rPr lang="es-MX" sz="2000" dirty="0">
                <a:latin typeface="Century Gothic"/>
                <a:cs typeface="Century Gothic"/>
              </a:rPr>
              <a:t>s el país más extenso del mundo. La Federación de Rusia cuenta con una superficie de </a:t>
            </a:r>
            <a:br>
              <a:rPr lang="es-MX" sz="2000" dirty="0">
                <a:latin typeface="Century Gothic"/>
                <a:cs typeface="Century Gothic"/>
              </a:rPr>
            </a:br>
            <a:r>
              <a:rPr lang="es-MX" sz="2000" dirty="0">
                <a:latin typeface="Century Gothic"/>
                <a:cs typeface="Century Gothic"/>
              </a:rPr>
              <a:t>17, 098, 242 km², equivalente a la novena parte de la tierra firme del planeta.</a:t>
            </a:r>
            <a:br>
              <a:rPr lang="es-MX" sz="2000" dirty="0">
                <a:latin typeface="Century Gothic"/>
                <a:cs typeface="Century Gothic"/>
              </a:rPr>
            </a:br>
            <a:r>
              <a:rPr lang="es-MX" sz="2000" dirty="0">
                <a:latin typeface="Century Gothic"/>
                <a:cs typeface="Century Gothic"/>
              </a:rPr>
              <a:t> Limita con el mayor número de países, un total de 16 y es el que tiene las fronteras más extensas.</a:t>
            </a:r>
            <a:br>
              <a:rPr lang="es-ES_tradnl" sz="2000" dirty="0">
                <a:latin typeface="Century Gothic" panose="020B0502020202020204" pitchFamily="34" charset="0"/>
              </a:rPr>
            </a:br>
            <a:r>
              <a:rPr lang="es-MX" sz="2000" dirty="0">
                <a:latin typeface="Century Gothic" panose="020B0502020202020204" pitchFamily="34" charset="0"/>
              </a:rPr>
              <a:t>.</a:t>
            </a:r>
            <a:endParaRPr lang="es-ES_tradnl" sz="2000" dirty="0">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61CCF8-3F94-504C-9937-6A1D24122275}"/>
              </a:ext>
            </a:extLst>
          </p:cNvPr>
          <p:cNvPicPr>
            <a:picLocks noChangeAspect="1"/>
          </p:cNvPicPr>
          <p:nvPr/>
        </p:nvPicPr>
        <p:blipFill>
          <a:blip r:embed="rId2"/>
          <a:stretch>
            <a:fillRect/>
          </a:stretch>
        </p:blipFill>
        <p:spPr>
          <a:xfrm>
            <a:off x="35496" y="836712"/>
            <a:ext cx="9061300" cy="51125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628800"/>
            <a:ext cx="8229600" cy="2915816"/>
          </a:xfrm>
        </p:spPr>
        <p:txBody>
          <a:bodyPr>
            <a:normAutofit/>
          </a:bodyPr>
          <a:lstStyle/>
          <a:p>
            <a:r>
              <a:rPr lang="es-ES_tradnl" sz="3200" b="1" dirty="0">
                <a:latin typeface="Century Gothic" panose="020B0502020202020204" pitchFamily="34" charset="0"/>
              </a:rPr>
              <a:t>Mapa de Rusia</a:t>
            </a:r>
            <a:br>
              <a:rPr lang="es-ES_tradnl" dirty="0">
                <a:latin typeface="Century Gothic" panose="020B0502020202020204" pitchFamily="34" charset="0"/>
              </a:rPr>
            </a:br>
            <a:r>
              <a:rPr lang="es-ES_tradnl" sz="1800" dirty="0">
                <a:latin typeface="Century Gothic" panose="020B0502020202020204" pitchFamily="34" charset="0"/>
              </a:rPr>
              <a:t>Este es el mapa de Rusia. El idioma oficial de Rusia es el ruso. Su capital  es Moscú.</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705A31-2469-EC4B-8544-42E89967923D}"/>
              </a:ext>
            </a:extLst>
          </p:cNvPr>
          <p:cNvPicPr>
            <a:picLocks noChangeAspect="1"/>
          </p:cNvPicPr>
          <p:nvPr/>
        </p:nvPicPr>
        <p:blipFill>
          <a:blip r:embed="rId2"/>
          <a:stretch>
            <a:fillRect/>
          </a:stretch>
        </p:blipFill>
        <p:spPr>
          <a:xfrm>
            <a:off x="31725" y="404664"/>
            <a:ext cx="9080550" cy="6048672"/>
          </a:xfrm>
          <a:prstGeom prst="rect">
            <a:avLst/>
          </a:prstGeom>
          <a:ln>
            <a:solidFill>
              <a:schemeClr val="tx1">
                <a:alpha val="70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772816"/>
            <a:ext cx="8229600" cy="3312368"/>
          </a:xfrm>
        </p:spPr>
        <p:txBody>
          <a:bodyPr>
            <a:noAutofit/>
          </a:bodyPr>
          <a:lstStyle/>
          <a:p>
            <a:r>
              <a:rPr lang="es-ES_tradnl" sz="3200" b="1" dirty="0">
                <a:latin typeface="Century Gothic"/>
                <a:cs typeface="Century Gothic"/>
              </a:rPr>
              <a:t>Bandera de Rusia</a:t>
            </a:r>
            <a:br>
              <a:rPr lang="es-ES_tradnl" sz="3200" b="1" dirty="0">
                <a:latin typeface="Century Gothic"/>
                <a:cs typeface="Century Gothic"/>
              </a:rPr>
            </a:br>
            <a:r>
              <a:rPr lang="es-ES_tradnl" sz="1800" dirty="0">
                <a:latin typeface="Century Gothic"/>
                <a:cs typeface="Century Gothic"/>
              </a:rPr>
              <a:t>E</a:t>
            </a:r>
            <a:r>
              <a:rPr lang="es-MX" sz="1800" dirty="0">
                <a:latin typeface="Century Gothic"/>
                <a:cs typeface="Century Gothic"/>
              </a:rPr>
              <a:t>s una bandera tricolor compuesta por tres franjas horizontales del mismo ancho de colores blanco, azul y rojo. Los colores de esta bandera son los colores del moviemiento paneslavismo (movimiento político y cultural con el objetivo de promover la unión cultural, religiosa y política y la cooperación, entre todos los países eslavos de Europa).</a:t>
            </a:r>
            <a:endParaRPr lang="es-ES_tradnl" sz="1800" dirty="0">
              <a:solidFill>
                <a:schemeClr val="tx1">
                  <a:lumMod val="95000"/>
                  <a:lumOff val="5000"/>
                </a:schemeClr>
              </a:solidFill>
              <a:latin typeface="Century Gothic" panose="020B0502020202020204" pitchFamily="34" charset="0"/>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A70A377-FC1B-6F4D-85A7-1710B582F970}"/>
              </a:ext>
            </a:extLst>
          </p:cNvPr>
          <p:cNvPicPr>
            <a:picLocks noChangeAspect="1"/>
          </p:cNvPicPr>
          <p:nvPr/>
        </p:nvPicPr>
        <p:blipFill rotWithShape="1">
          <a:blip r:embed="rId2"/>
          <a:srcRect b="3150"/>
          <a:stretch/>
        </p:blipFill>
        <p:spPr>
          <a:xfrm>
            <a:off x="812113" y="99392"/>
            <a:ext cx="7720327" cy="66419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412776"/>
            <a:ext cx="8229600" cy="4077072"/>
          </a:xfrm>
        </p:spPr>
        <p:txBody>
          <a:bodyPr>
            <a:normAutofit fontScale="90000"/>
          </a:bodyPr>
          <a:lstStyle/>
          <a:p>
            <a:r>
              <a:rPr lang="es-ES_tradnl" sz="3556" b="1" dirty="0">
                <a:latin typeface="Century Gothic"/>
                <a:cs typeface="Century Gothic"/>
              </a:rPr>
              <a:t>Traje típico de Rusia</a:t>
            </a:r>
            <a:br>
              <a:rPr lang="es-ES_tradnl" sz="2000" dirty="0">
                <a:latin typeface="Century Gothic"/>
                <a:cs typeface="Century Gothic"/>
              </a:rPr>
            </a:br>
            <a:r>
              <a:rPr lang="es-MX" sz="2000" dirty="0">
                <a:latin typeface="Century Gothic"/>
                <a:cs typeface="Century Gothic"/>
              </a:rPr>
              <a:t>El traje típico de hombre tiene siglos de historia. La vestimenta tradicional de hombre consiste de una camiseta ("kosovorotka"), un cinturón y pantalones. Los zapatos de los campesinos rusos son "los lapti"  se hacían de corteza de tilo (tipo de árbol).</a:t>
            </a:r>
            <a:br>
              <a:rPr lang="es-MX" sz="2000" dirty="0">
                <a:latin typeface="Century Gothic"/>
                <a:cs typeface="Century Gothic"/>
              </a:rPr>
            </a:br>
            <a:br>
              <a:rPr lang="es-MX" sz="2000" dirty="0">
                <a:latin typeface="Century Gothic"/>
                <a:cs typeface="Century Gothic"/>
              </a:rPr>
            </a:br>
            <a:r>
              <a:rPr lang="es-MX" sz="2000" dirty="0">
                <a:latin typeface="Century Gothic"/>
                <a:cs typeface="Century Gothic"/>
              </a:rPr>
              <a:t>La vestimenta típica de mujer se llama "</a:t>
            </a:r>
            <a:r>
              <a:rPr lang="es-MX" sz="2000" dirty="0" err="1">
                <a:latin typeface="Century Gothic"/>
                <a:cs typeface="Century Gothic"/>
              </a:rPr>
              <a:t>sarafán</a:t>
            </a:r>
            <a:r>
              <a:rPr lang="es-MX" sz="2000" dirty="0">
                <a:latin typeface="Century Gothic"/>
                <a:cs typeface="Century Gothic"/>
              </a:rPr>
              <a:t>".  Es un vestido que normalmente se ponían por encima de una camiseta. Había varios tipos:  estrechos, anchos, rectos, con botones, etc.</a:t>
            </a:r>
            <a:br>
              <a:rPr lang="es-MX" sz="2000" dirty="0">
                <a:latin typeface="Century Gothic"/>
                <a:cs typeface="Century Gothic"/>
              </a:rPr>
            </a:br>
            <a:br>
              <a:rPr lang="es-MX" sz="2000" dirty="0">
                <a:latin typeface="Century Gothic"/>
                <a:cs typeface="Century Gothic"/>
              </a:rPr>
            </a:br>
            <a:r>
              <a:rPr lang="es-MX" sz="2000" dirty="0">
                <a:latin typeface="Century Gothic"/>
                <a:cs typeface="Century Gothic"/>
              </a:rPr>
              <a:t>Los colores del vestido típico dependían de la región, de la edad y de la clase social.</a:t>
            </a:r>
            <a:br>
              <a:rPr lang="es-MX" sz="2000" dirty="0">
                <a:latin typeface="Century Gothic"/>
                <a:cs typeface="Century Gothic"/>
              </a:rPr>
            </a:br>
            <a:endParaRPr lang="es-ES_tradnl"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TotalTime>
  <Words>36</Words>
  <Application>Microsoft Macintosh PowerPoint</Application>
  <PresentationFormat>Presentación en pantalla (4:3)</PresentationFormat>
  <Paragraphs>13</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Century Gothic</vt:lpstr>
      <vt:lpstr>Tema de Office</vt:lpstr>
      <vt:lpstr>Rusia</vt:lpstr>
      <vt:lpstr>Presentación de PowerPoint</vt:lpstr>
      <vt:lpstr>Mapa de Localización de Rusia  Su nombre oficial es Federación Rusa, es el país más extenso del mundo. La Federación de Rusia cuenta con una superficie de  17, 098, 242 km², equivalente a la novena parte de la tierra firme del planeta.  Limita con el mayor número de países, un total de 16 y es el que tiene las fronteras más extensas. .</vt:lpstr>
      <vt:lpstr>Presentación de PowerPoint</vt:lpstr>
      <vt:lpstr>Mapa de Rusia Este es el mapa de Rusia. El idioma oficial de Rusia es el ruso. Su capital  es Moscú.</vt:lpstr>
      <vt:lpstr>Presentación de PowerPoint</vt:lpstr>
      <vt:lpstr>Bandera de Rusia Es una bandera tricolor compuesta por tres franjas horizontales del mismo ancho de colores blanco, azul y rojo. Los colores de esta bandera son los colores del moviemiento paneslavismo (movimiento político y cultural con el objetivo de promover la unión cultural, religiosa y política y la cooperación, entre todos los países eslavos de Europa).</vt:lpstr>
      <vt:lpstr>Presentación de PowerPoint</vt:lpstr>
      <vt:lpstr>Traje típico de Rusia El traje típico de hombre tiene siglos de historia. La vestimenta tradicional de hombre consiste de una camiseta ("kosovorotka"), un cinturón y pantalones. Los zapatos de los campesinos rusos son "los lapti"  se hacían de corteza de tilo (tipo de árbol).  La vestimenta típica de mujer se llama "sarafán".  Es un vestido que normalmente se ponían por encima de una camiseta. Había varios tipos:  estrechos, anchos, rectos, con botones, etc.  Los colores del vestido típico dependían de la región, de la edad y de la clase social. </vt:lpstr>
      <vt:lpstr>Presentación de PowerPoint</vt:lpstr>
      <vt:lpstr>El Borsch   Es una sopa de verduras, que incluye generalmente raíces de remolacha (Betabel) que le dan un color rojo intenso característico. Existen dos variantes  el Borsch Caliente y el frío. </vt:lpstr>
      <vt:lpstr>Presentación de PowerPoint</vt:lpstr>
      <vt:lpstr>Catedral de San Basilio  Es un templo ortodoxo localizado en la Plaza Roja de la ciudad de Moscú, Rusia. Es famoso mundialmente por sus cúpulas en forma de bulbo. Forma parte del Patrimonio de la Humanidad. </vt:lpstr>
      <vt:lpstr>Presentación de PowerPoint</vt:lpstr>
      <vt:lpstr>Kremlin de Moscú   Es un conjunto de edificios civiles y religiosos situado en el corazón de Moscú, frente al río Moscova en el sur, la Plaza Roja en el este y el Jardín de Alejandro en el oeste. Incluye cuatro palacios y cuatro catedrales.</vt:lpstr>
      <vt:lpstr>Presentación de PowerPoint</vt:lpstr>
      <vt:lpstr>Ballet Ruso   El Ballet Ruso fue una compañía de ballet fundada en 1909 por el empresario Serguéi Diáguilev. Causó sensación en Europa Occidental, gracias a la gran vitalidad del ballet ruso comparado con el que se hacía en Francia en aquella época. Su influencia perdura hasta hoy en día.</vt:lpstr>
      <vt:lpstr>Presentación de PowerPoint</vt:lpstr>
      <vt:lpstr>Teatro Bolshói  Es tanto un teatro como una compañía de teatro, danza y ópera con sede en Moscú, Rusia. Bolshoi significa “Gran Teatro.”  Es el segundo teatro más grande de Europa,</vt:lpstr>
      <vt:lpstr>Presentación de PowerPoint</vt:lpstr>
      <vt:lpstr>Museo del Hermitage   Su nombre significa refugio del ermitaño. El museo ocupa un complejo formado por seis edificios situados a la orilla del río Neva, siendo el más importante de estos el palacio de invierno, residencia oficial de los antiguos zares. El museo se formó con la colección privada que fueron adquiriendo los zares durante varios siglos</vt:lpstr>
      <vt:lpstr>Presentación de PowerPoint</vt:lpstr>
      <vt:lpstr>Huevo de Fabergé Los huevos de fabergé son joyas creadas por Carl Fabergé y sus artesanos para los zares de Rusia, así como para algunos miembros de la nobleza y la burguesía. Fueron creados entre los años 1885 y 1917. Los huevos se consideran obras maestras de la joyería.</vt:lpstr>
      <vt:lpstr>Presentación de PowerPoint</vt:lpstr>
      <vt:lpstr>Matrioshka  Es una clase de juguete contenedor. La originalidad de las matrioshkas consiste en que son huecas y dentro de ellas contienen a otra muñeca que a la vez contiene a otra muñeca y así sucesivamente. Normalmente en un solo conjunto puede haber desde 5 hasta 20 muñecas. La matrioshka con más muñecas que se ha hecho contiene 75 unidades.  </vt:lpstr>
    </vt:vector>
  </TitlesOfParts>
  <Company>Colegio Valle de Filadelfia</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Francia</dc:title>
  <dc:creator>Annie Rodriguez Guerra</dc:creator>
  <cp:lastModifiedBy>Ana Elisa R Guerra</cp:lastModifiedBy>
  <cp:revision>60</cp:revision>
  <dcterms:created xsi:type="dcterms:W3CDTF">2017-06-27T14:29:37Z</dcterms:created>
  <dcterms:modified xsi:type="dcterms:W3CDTF">2018-04-18T21:38:13Z</dcterms:modified>
</cp:coreProperties>
</file>