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 id="271" r:id="rId15"/>
    <p:sldId id="279" r:id="rId16"/>
    <p:sldId id="280" r:id="rId17"/>
    <p:sldId id="272" r:id="rId18"/>
    <p:sldId id="273" r:id="rId19"/>
    <p:sldId id="274" r:id="rId20"/>
    <p:sldId id="275" r:id="rId21"/>
    <p:sldId id="276" r:id="rId22"/>
    <p:sldId id="278" r:id="rId23"/>
    <p:sldId id="277" r:id="rId24"/>
    <p:sldId id="265" r:id="rId25"/>
    <p:sldId id="266" r:id="rId26"/>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p:restoredTop sz="94698"/>
  </p:normalViewPr>
  <p:slideViewPr>
    <p:cSldViewPr snapToObjects="1">
      <p:cViewPr>
        <p:scale>
          <a:sx n="91" d="100"/>
          <a:sy n="91" d="100"/>
        </p:scale>
        <p:origin x="78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68529-FDE9-B047-8323-60E3539A3864}" type="slidenum">
              <a:rPr lang="es-ES_tradnl" smtClean="0"/>
              <a:pPr/>
              <a:t>‹Nº›</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1700808"/>
            <a:ext cx="7772400" cy="3384375"/>
          </a:xfrm>
        </p:spPr>
        <p:txBody>
          <a:bodyPr>
            <a:noAutofit/>
          </a:bodyPr>
          <a:lstStyle/>
          <a:p>
            <a:r>
              <a:rPr lang="es-ES_tradnl" sz="12000" b="1" dirty="0">
                <a:latin typeface="Century Gothic"/>
                <a:cs typeface="Century Gothic"/>
              </a:rPr>
              <a:t>Turquía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988F60-EEC2-354C-B734-89A53EFC10A2}"/>
              </a:ext>
            </a:extLst>
          </p:cNvPr>
          <p:cNvPicPr>
            <a:picLocks noChangeAspect="1"/>
          </p:cNvPicPr>
          <p:nvPr/>
        </p:nvPicPr>
        <p:blipFill>
          <a:blip r:embed="rId2"/>
          <a:stretch>
            <a:fillRect/>
          </a:stretch>
        </p:blipFill>
        <p:spPr>
          <a:xfrm>
            <a:off x="0" y="332656"/>
            <a:ext cx="9144000" cy="60893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772816"/>
            <a:ext cx="8229600" cy="2188840"/>
          </a:xfrm>
        </p:spPr>
        <p:txBody>
          <a:bodyPr>
            <a:noAutofit/>
          </a:bodyPr>
          <a:lstStyle/>
          <a:p>
            <a:r>
              <a:rPr lang="es-MX" sz="3200" b="1" dirty="0">
                <a:solidFill>
                  <a:schemeClr val="tx1">
                    <a:lumMod val="95000"/>
                    <a:lumOff val="5000"/>
                  </a:schemeClr>
                </a:solidFill>
                <a:latin typeface="Century Gothic"/>
                <a:cs typeface="Century Gothic"/>
              </a:rPr>
              <a:t>Baklava </a:t>
            </a:r>
            <a:br>
              <a:rPr lang="es-MX" sz="3200" b="1" dirty="0">
                <a:solidFill>
                  <a:schemeClr val="tx1">
                    <a:lumMod val="95000"/>
                    <a:lumOff val="5000"/>
                  </a:schemeClr>
                </a:solidFill>
                <a:latin typeface="Century Gothic"/>
                <a:cs typeface="Century Gothic"/>
              </a:rPr>
            </a:br>
            <a:br>
              <a:rPr lang="es-MX" sz="1800" dirty="0">
                <a:latin typeface="Century Gothic"/>
                <a:cs typeface="Century Gothic"/>
              </a:rPr>
            </a:br>
            <a:r>
              <a:rPr lang="es-MX" sz="1800" dirty="0">
                <a:latin typeface="Century Gothic"/>
                <a:cs typeface="Century Gothic"/>
              </a:rPr>
              <a:t>Es un pastel elaborado con una pasta de nueces trituradas, distribuida en la masa filo y bañado en almíbar o jarabe de miel, existen  variedades que incorporan avellanas o almendras y kaymak(producto lácteo). </a:t>
            </a:r>
            <a:endParaRPr lang="es-ES_tradnl" sz="1800" dirty="0">
              <a:latin typeface="Century Gothic"/>
              <a:cs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864542-7525-C848-8C10-D05AD29F724B}"/>
              </a:ext>
            </a:extLst>
          </p:cNvPr>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1412776"/>
            <a:ext cx="8229600" cy="1748408"/>
          </a:xfrm>
        </p:spPr>
        <p:txBody>
          <a:bodyPr>
            <a:noAutofit/>
          </a:bodyPr>
          <a:lstStyle/>
          <a:p>
            <a:br>
              <a:rPr lang="es-MX" sz="3200" b="1" dirty="0">
                <a:latin typeface="Century Gothic"/>
                <a:cs typeface="Century Gothic"/>
              </a:rPr>
            </a:br>
            <a:r>
              <a:rPr lang="es-MX" sz="3200" b="1" dirty="0">
                <a:latin typeface="Century Gothic"/>
                <a:cs typeface="Century Gothic"/>
              </a:rPr>
              <a:t>El museo de Arte Moderno en Estambul</a:t>
            </a:r>
            <a:br>
              <a:rPr lang="es-MX" sz="1800" dirty="0">
                <a:latin typeface="Century Gothic"/>
                <a:cs typeface="Century Gothic"/>
              </a:rPr>
            </a:br>
            <a:endParaRPr lang="es-ES_tradnl" sz="1800" dirty="0">
              <a:latin typeface="Century Gothic"/>
              <a:cs typeface="Century Gothic"/>
            </a:endParaRPr>
          </a:p>
        </p:txBody>
      </p:sp>
      <p:sp>
        <p:nvSpPr>
          <p:cNvPr id="3" name="Rectángulo 2"/>
          <p:cNvSpPr/>
          <p:nvPr/>
        </p:nvSpPr>
        <p:spPr>
          <a:xfrm>
            <a:off x="899592" y="2852936"/>
            <a:ext cx="7344816" cy="1754326"/>
          </a:xfrm>
          <a:prstGeom prst="rect">
            <a:avLst/>
          </a:prstGeom>
        </p:spPr>
        <p:txBody>
          <a:bodyPr wrap="square">
            <a:spAutoFit/>
          </a:bodyPr>
          <a:lstStyle/>
          <a:p>
            <a:pPr algn="ctr"/>
            <a:r>
              <a:rPr lang="es-MX" dirty="0">
                <a:latin typeface="Century Gothic" panose="020B0502020202020204" pitchFamily="34" charset="0"/>
              </a:rPr>
              <a:t>El İstanbul Modern (en turco), cuenta actualmente con dos pisos de exposición: la colección permanente del museo, así como una tienda y restaurante, están localizados en el piso superior, mientras las exposiciones provisionales están localizadas en el piso inferior, junto con un cine y una biblioteca de artes.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5810EF-F4CC-B642-A7C0-4ADE3DB74110}"/>
              </a:ext>
            </a:extLst>
          </p:cNvPr>
          <p:cNvPicPr>
            <a:picLocks noChangeAspect="1"/>
          </p:cNvPicPr>
          <p:nvPr/>
        </p:nvPicPr>
        <p:blipFill>
          <a:blip r:embed="rId2"/>
          <a:stretch>
            <a:fillRect/>
          </a:stretch>
        </p:blipFill>
        <p:spPr>
          <a:xfrm>
            <a:off x="0" y="476672"/>
            <a:ext cx="9144000" cy="600383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916832"/>
            <a:ext cx="8229600" cy="2413248"/>
          </a:xfrm>
        </p:spPr>
        <p:txBody>
          <a:bodyPr>
            <a:noAutofit/>
          </a:bodyPr>
          <a:lstStyle/>
          <a:p>
            <a:r>
              <a:rPr lang="es-MX" sz="3200" b="1" dirty="0">
                <a:latin typeface="Century Gothic"/>
                <a:cs typeface="Century Gothic"/>
              </a:rPr>
              <a:t>Teatro Romano </a:t>
            </a:r>
            <a:br>
              <a:rPr lang="es-MX" sz="3200" b="1" dirty="0">
                <a:latin typeface="Century Gothic"/>
                <a:cs typeface="Century Gothic"/>
              </a:rPr>
            </a:br>
            <a:br>
              <a:rPr lang="es-MX" sz="1800" dirty="0">
                <a:latin typeface="Century Gothic"/>
                <a:cs typeface="Century Gothic"/>
              </a:rPr>
            </a:br>
            <a:r>
              <a:rPr lang="es-MX" sz="1800" dirty="0">
                <a:latin typeface="Century Gothic"/>
                <a:cs typeface="Century Gothic"/>
              </a:rPr>
              <a:t>Al sur de Turquía, muy cerca del Mar Mediterráneo, se encuentra “Aspendos”, el Teatro Greco-Romano mejor conservado del mundo. Con capacidad de albergar hasta 15,000 espectadores. Fue construido en el periodo de Marco Aurelio por el arquitecto griego </a:t>
            </a:r>
            <a:r>
              <a:rPr lang="es-MX" sz="1800" dirty="0" err="1">
                <a:latin typeface="Century Gothic"/>
                <a:cs typeface="Century Gothic"/>
              </a:rPr>
              <a:t>Zenon</a:t>
            </a:r>
            <a:r>
              <a:rPr lang="es-MX" sz="1800" dirty="0">
                <a:latin typeface="Century Gothic"/>
                <a:cs typeface="Century Gothic"/>
              </a:rPr>
              <a:t>.</a:t>
            </a:r>
            <a:endParaRPr lang="es-ES_tradnl" sz="1800" dirty="0">
              <a:latin typeface="Century Gothic"/>
              <a:cs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691DA27-FF03-B14C-92DA-E29BECBFE1A9}"/>
              </a:ext>
            </a:extLst>
          </p:cNvPr>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340768"/>
            <a:ext cx="8229600" cy="3600400"/>
          </a:xfrm>
        </p:spPr>
        <p:txBody>
          <a:bodyPr>
            <a:noAutofit/>
          </a:bodyPr>
          <a:lstStyle/>
          <a:p>
            <a:r>
              <a:rPr lang="es-MX" sz="3200" b="1" dirty="0">
                <a:latin typeface="Century Gothic"/>
                <a:cs typeface="Century Gothic"/>
              </a:rPr>
              <a:t>Monumento de </a:t>
            </a:r>
            <a:r>
              <a:rPr lang="es-MX" sz="3200" b="1" dirty="0" err="1">
                <a:latin typeface="Century Gothic"/>
                <a:cs typeface="Century Gothic"/>
              </a:rPr>
              <a:t>Ancira</a:t>
            </a:r>
            <a:br>
              <a:rPr lang="es-MX" sz="3200" b="1" dirty="0">
                <a:latin typeface="Century Gothic"/>
                <a:cs typeface="Century Gothic"/>
              </a:rPr>
            </a:br>
            <a:br>
              <a:rPr lang="es-MX" sz="1800" dirty="0">
                <a:latin typeface="Century Gothic"/>
                <a:cs typeface="Century Gothic"/>
              </a:rPr>
            </a:br>
            <a:r>
              <a:rPr lang="es-MX" sz="1800" dirty="0">
                <a:latin typeface="Century Gothic"/>
                <a:cs typeface="Century Gothic"/>
              </a:rPr>
              <a:t>El monumento de </a:t>
            </a:r>
            <a:r>
              <a:rPr lang="es-MX" sz="1800" dirty="0" err="1">
                <a:latin typeface="Century Gothic"/>
                <a:cs typeface="Century Gothic"/>
              </a:rPr>
              <a:t>Ancira</a:t>
            </a:r>
            <a:r>
              <a:rPr lang="es-MX" sz="1800" dirty="0">
                <a:latin typeface="Century Gothic"/>
                <a:cs typeface="Century Gothic"/>
              </a:rPr>
              <a:t> es una inscripción bien preservada que cuenta la historia en griego y latín del primer emperador romano Augusto, que murió en el 14 d. C. La historia de su vida está grabada en las paredes de este antiguo templo, de más de 2,000 años de antigüedad, habla sobre la carrera política del emperador, su trabajo de caridad y sus proezas heroicas</a:t>
            </a:r>
            <a:r>
              <a:rPr lang="es-MX" sz="1800" dirty="0">
                <a:latin typeface="Century Gothic" panose="020B0502020202020204" pitchFamily="34" charset="0"/>
              </a:rPr>
              <a:t>.</a:t>
            </a:r>
            <a:endParaRPr lang="es-ES_tradnl" sz="1800" dirty="0">
              <a:latin typeface="Century Gothic"/>
              <a:cs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690576-2194-F949-8AE7-613500D79BAC}"/>
              </a:ext>
            </a:extLst>
          </p:cNvPr>
          <p:cNvPicPr>
            <a:picLocks noChangeAspect="1"/>
          </p:cNvPicPr>
          <p:nvPr/>
        </p:nvPicPr>
        <p:blipFill>
          <a:blip r:embed="rId2"/>
          <a:stretch>
            <a:fillRect/>
          </a:stretch>
        </p:blipFill>
        <p:spPr>
          <a:xfrm>
            <a:off x="0" y="384316"/>
            <a:ext cx="9144000" cy="60893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556792"/>
            <a:ext cx="8229600" cy="2880320"/>
          </a:xfrm>
        </p:spPr>
        <p:txBody>
          <a:bodyPr>
            <a:noAutofit/>
          </a:bodyPr>
          <a:lstStyle/>
          <a:p>
            <a:r>
              <a:rPr lang="es-MX" sz="3200" b="1" dirty="0">
                <a:latin typeface="Century Gothic"/>
                <a:cs typeface="Century Gothic"/>
              </a:rPr>
              <a:t>Mezquita Azul o del Sultán Ahmed</a:t>
            </a:r>
            <a:br>
              <a:rPr lang="es-MX" sz="1800" dirty="0">
                <a:latin typeface="Century Gothic"/>
                <a:cs typeface="Century Gothic"/>
              </a:rPr>
            </a:br>
            <a:br>
              <a:rPr lang="es-MX" sz="1800" dirty="0">
                <a:latin typeface="Century Gothic"/>
                <a:cs typeface="Century Gothic"/>
              </a:rPr>
            </a:br>
            <a:r>
              <a:rPr lang="es-MX" sz="1800" dirty="0">
                <a:latin typeface="Century Gothic"/>
                <a:cs typeface="Century Gothic"/>
              </a:rPr>
              <a:t>Es una de las grandes mezquitas de Estambul. Está situada frente a la iglesia de Santa Sofía, separadas ambas por un jardín, y es la única de la ciudad que tiene seis alminares*.</a:t>
            </a:r>
            <a:br>
              <a:rPr lang="es-MX" sz="1800" dirty="0">
                <a:latin typeface="Century Gothic"/>
                <a:cs typeface="Century Gothic"/>
              </a:rPr>
            </a:br>
            <a:br>
              <a:rPr lang="es-MX" sz="1800" dirty="0">
                <a:latin typeface="Century Gothic"/>
                <a:cs typeface="Century Gothic"/>
              </a:rPr>
            </a:br>
            <a:r>
              <a:rPr lang="es-MX" sz="1800" dirty="0">
                <a:latin typeface="Century Gothic"/>
                <a:cs typeface="Century Gothic"/>
              </a:rPr>
              <a:t>*</a:t>
            </a:r>
            <a:r>
              <a:rPr lang="es-MX" sz="1800" dirty="0">
                <a:latin typeface="Century Gothic" panose="020B0502020202020204" pitchFamily="34" charset="0"/>
                <a:cs typeface="Century Gothic"/>
              </a:rPr>
              <a:t>Alminares: </a:t>
            </a:r>
            <a:r>
              <a:rPr lang="es-MX" sz="1800" dirty="0">
                <a:latin typeface="Century Gothic" panose="020B0502020202020204" pitchFamily="34" charset="0"/>
              </a:rPr>
              <a:t>Torres de las mezquitas, por lo común elevada y poco gruesa, desde cuya altura se convoca a los musulmanes en las horas de oración.</a:t>
            </a:r>
            <a:endParaRPr lang="es-ES_tradnl" sz="1800" dirty="0">
              <a:latin typeface="Century Gothic" panose="020B0502020202020204" pitchFamily="34" charset="0"/>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2004D1-4536-BF48-9407-3FDA3B09B1FB}"/>
              </a:ext>
            </a:extLst>
          </p:cNvPr>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76736C-4566-9F4D-8EA6-07E8904EB9A8}"/>
              </a:ext>
            </a:extLst>
          </p:cNvPr>
          <p:cNvPicPr>
            <a:picLocks noChangeAspect="1"/>
          </p:cNvPicPr>
          <p:nvPr/>
        </p:nvPicPr>
        <p:blipFill>
          <a:blip r:embed="rId2"/>
          <a:stretch>
            <a:fillRect/>
          </a:stretch>
        </p:blipFill>
        <p:spPr>
          <a:xfrm>
            <a:off x="0" y="687687"/>
            <a:ext cx="9144000" cy="54826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124744"/>
            <a:ext cx="8229600" cy="3374876"/>
          </a:xfrm>
        </p:spPr>
        <p:txBody>
          <a:bodyPr>
            <a:noAutofit/>
          </a:bodyPr>
          <a:lstStyle/>
          <a:p>
            <a:r>
              <a:rPr lang="es-MX" sz="3200" b="1" dirty="0">
                <a:latin typeface="Century Gothic"/>
                <a:cs typeface="Century Gothic"/>
              </a:rPr>
              <a:t>Baño Turco</a:t>
            </a:r>
            <a:br>
              <a:rPr lang="es-MX" sz="1800" dirty="0">
                <a:latin typeface="Century Gothic"/>
                <a:cs typeface="Century Gothic"/>
              </a:rPr>
            </a:br>
            <a:r>
              <a:rPr lang="es-MX" sz="1800" dirty="0">
                <a:latin typeface="Century Gothic"/>
                <a:cs typeface="Century Gothic"/>
              </a:rPr>
              <a:t> </a:t>
            </a:r>
            <a:br>
              <a:rPr lang="es-MX" sz="1800" dirty="0">
                <a:latin typeface="Century Gothic"/>
                <a:cs typeface="Century Gothic"/>
              </a:rPr>
            </a:br>
            <a:r>
              <a:rPr lang="es-MX" sz="1800" dirty="0">
                <a:latin typeface="Century Gothic"/>
                <a:cs typeface="Century Gothic"/>
              </a:rPr>
              <a:t>Un </a:t>
            </a:r>
            <a:r>
              <a:rPr lang="es-MX" sz="1800" dirty="0" err="1">
                <a:latin typeface="Century Gothic"/>
                <a:cs typeface="Century Gothic"/>
              </a:rPr>
              <a:t>hammam</a:t>
            </a:r>
            <a:r>
              <a:rPr lang="es-MX" sz="1800" dirty="0">
                <a:latin typeface="Century Gothic"/>
                <a:cs typeface="Century Gothic"/>
              </a:rPr>
              <a:t>, también conocido como baño árabe, baño turco o </a:t>
            </a:r>
            <a:r>
              <a:rPr lang="es-MX" sz="1800" dirty="0" err="1">
                <a:latin typeface="Century Gothic"/>
                <a:cs typeface="Century Gothic"/>
              </a:rPr>
              <a:t>haman</a:t>
            </a:r>
            <a:r>
              <a:rPr lang="es-MX" sz="1800" dirty="0">
                <a:latin typeface="Century Gothic"/>
                <a:cs typeface="Century Gothic"/>
              </a:rPr>
              <a:t>, es una modalidad de baño de vapor que incluye limpiar el cuerpo y relajarse. Por extensión se denominan así los edificios en los que estos se encontraban</a:t>
            </a:r>
            <a:endParaRPr lang="es-ES_tradnl" sz="1800" dirty="0">
              <a:latin typeface="Century Gothic"/>
              <a:cs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110185D-BC42-584B-9D58-B11C86F41A97}"/>
              </a:ext>
            </a:extLst>
          </p:cNvPr>
          <p:cNvPicPr>
            <a:picLocks noChangeAspect="1"/>
          </p:cNvPicPr>
          <p:nvPr/>
        </p:nvPicPr>
        <p:blipFill>
          <a:blip r:embed="rId2"/>
          <a:stretch>
            <a:fillRect/>
          </a:stretch>
        </p:blipFill>
        <p:spPr>
          <a:xfrm>
            <a:off x="0" y="210691"/>
            <a:ext cx="9144000" cy="64366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268760"/>
            <a:ext cx="8229600" cy="4320480"/>
          </a:xfrm>
        </p:spPr>
        <p:txBody>
          <a:bodyPr>
            <a:normAutofit/>
          </a:bodyPr>
          <a:lstStyle/>
          <a:p>
            <a:r>
              <a:rPr lang="es-MX" sz="3200" b="1" dirty="0">
                <a:latin typeface="Century Gothic" panose="020B0502020202020204" pitchFamily="34" charset="0"/>
              </a:rPr>
              <a:t>Palacio de </a:t>
            </a:r>
            <a:r>
              <a:rPr lang="es-MX" sz="3200" b="1" dirty="0" err="1">
                <a:latin typeface="Century Gothic" panose="020B0502020202020204" pitchFamily="34" charset="0"/>
              </a:rPr>
              <a:t>Topkapi</a:t>
            </a:r>
            <a:br>
              <a:rPr lang="es-MX" sz="3600" b="1" dirty="0">
                <a:latin typeface="Century Gothic" panose="020B0502020202020204" pitchFamily="34" charset="0"/>
              </a:rPr>
            </a:br>
            <a:br>
              <a:rPr lang="es-MX" sz="3600" b="1" dirty="0">
                <a:latin typeface="Century Gothic" panose="020B0502020202020204" pitchFamily="34" charset="0"/>
              </a:rPr>
            </a:br>
            <a:r>
              <a:rPr lang="es-MX" sz="1800" dirty="0">
                <a:latin typeface="Century Gothic" panose="020B0502020202020204" pitchFamily="34" charset="0"/>
              </a:rPr>
              <a:t>El Palacio </a:t>
            </a:r>
            <a:r>
              <a:rPr lang="es-MX" sz="1800" dirty="0" err="1">
                <a:latin typeface="Century Gothic" panose="020B0502020202020204" pitchFamily="34" charset="0"/>
              </a:rPr>
              <a:t>Topkapi</a:t>
            </a:r>
            <a:r>
              <a:rPr lang="es-MX" sz="1800" dirty="0">
                <a:latin typeface="Century Gothic" panose="020B0502020202020204" pitchFamily="34" charset="0"/>
              </a:rPr>
              <a:t> refleja la época imperial en Estambul y es el símbolo de el poder que alcanzó Constantinopla.</a:t>
            </a:r>
            <a:br>
              <a:rPr lang="es-MX" sz="1800" dirty="0">
                <a:latin typeface="Century Gothic" panose="020B0502020202020204" pitchFamily="34" charset="0"/>
              </a:rPr>
            </a:br>
            <a:r>
              <a:rPr lang="es-MX" sz="1800" dirty="0">
                <a:latin typeface="Century Gothic" panose="020B0502020202020204" pitchFamily="34" charset="0"/>
              </a:rPr>
              <a:t> Desde este palacio los sultanes gobernaron el imperio. </a:t>
            </a:r>
            <a:br>
              <a:rPr lang="es-MX" sz="1800" dirty="0">
                <a:latin typeface="Century Gothic" panose="020B0502020202020204" pitchFamily="34" charset="0"/>
              </a:rPr>
            </a:br>
            <a:br>
              <a:rPr lang="es-MX" sz="1800" dirty="0">
                <a:latin typeface="Century Gothic" panose="020B0502020202020204" pitchFamily="34" charset="0"/>
              </a:rPr>
            </a:br>
            <a:r>
              <a:rPr lang="es-MX" sz="1800" dirty="0">
                <a:latin typeface="Century Gothic" panose="020B0502020202020204" pitchFamily="34" charset="0"/>
              </a:rPr>
              <a:t>De entre las múltiples partes que tiene el palacio, una de las más importantes es el Tesoro. El Tesoro cuenta con el diamante del cucharero (un diamante de 88 quilates), el puñal </a:t>
            </a:r>
            <a:r>
              <a:rPr lang="es-MX" sz="1800" dirty="0" err="1">
                <a:latin typeface="Century Gothic" panose="020B0502020202020204" pitchFamily="34" charset="0"/>
              </a:rPr>
              <a:t>topkapi</a:t>
            </a:r>
            <a:r>
              <a:rPr lang="es-MX" sz="1800" dirty="0">
                <a:latin typeface="Century Gothic" panose="020B0502020202020204" pitchFamily="34" charset="0"/>
              </a:rPr>
              <a:t> (el arma más cara del mundo, construido en oro con esmeraldas incrustadas) y varios tesoros más.</a:t>
            </a:r>
            <a:endParaRPr lang="es-ES_tradnl" sz="1800" dirty="0">
              <a:latin typeface="Century Gothic" panose="020B0502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7A8BDA-9C36-C947-9DFC-51D8C6841E1A}"/>
              </a:ext>
            </a:extLst>
          </p:cNvPr>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844824"/>
            <a:ext cx="8229600" cy="2083370"/>
          </a:xfrm>
        </p:spPr>
        <p:txBody>
          <a:bodyPr>
            <a:normAutofit fontScale="90000"/>
          </a:bodyPr>
          <a:lstStyle/>
          <a:p>
            <a:r>
              <a:rPr lang="es-ES_tradnl" sz="3600" b="1" dirty="0" err="1">
                <a:latin typeface="Century Gothic"/>
                <a:cs typeface="Century Gothic"/>
              </a:rPr>
              <a:t>Meerschaum</a:t>
            </a:r>
            <a:br>
              <a:rPr lang="es-ES_tradnl" sz="3200" b="1" dirty="0">
                <a:latin typeface="Century Gothic"/>
                <a:cs typeface="Century Gothic"/>
              </a:rPr>
            </a:br>
            <a:br>
              <a:rPr lang="es-ES_tradnl" sz="2000" dirty="0">
                <a:latin typeface="Century Gothic"/>
                <a:cs typeface="Century Gothic"/>
              </a:rPr>
            </a:br>
            <a:r>
              <a:rPr lang="es-ES_tradnl" sz="2000" dirty="0">
                <a:latin typeface="Century Gothic"/>
                <a:cs typeface="Century Gothic"/>
              </a:rPr>
              <a:t>L</a:t>
            </a:r>
            <a:r>
              <a:rPr lang="es-MX" sz="2000" dirty="0">
                <a:latin typeface="Century Gothic"/>
                <a:cs typeface="Century Gothic"/>
              </a:rPr>
              <a:t>a zona de </a:t>
            </a:r>
            <a:r>
              <a:rPr lang="es-MX" sz="2000" dirty="0" err="1">
                <a:latin typeface="Century Gothic"/>
                <a:cs typeface="Century Gothic"/>
              </a:rPr>
              <a:t>Eskisehir</a:t>
            </a:r>
            <a:r>
              <a:rPr lang="es-MX" sz="2000" dirty="0">
                <a:latin typeface="Century Gothic"/>
                <a:cs typeface="Century Gothic"/>
              </a:rPr>
              <a:t>, es el principal productor mundial de espuma de mar. Es un mineral blanco al que también se conoce como </a:t>
            </a:r>
            <a:r>
              <a:rPr lang="es-MX" sz="2000" dirty="0" err="1">
                <a:latin typeface="Century Gothic"/>
                <a:cs typeface="Century Gothic"/>
              </a:rPr>
              <a:t>meerschaum</a:t>
            </a:r>
            <a:r>
              <a:rPr lang="es-MX" sz="2000" dirty="0">
                <a:latin typeface="Century Gothic"/>
                <a:cs typeface="Century Gothic"/>
              </a:rPr>
              <a:t> y con el que se fabrican pipas, broches, pulseras, collares y anillos.</a:t>
            </a:r>
            <a:endParaRPr lang="es-ES_tradn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204864"/>
            <a:ext cx="8229600" cy="2383904"/>
          </a:xfrm>
        </p:spPr>
        <p:txBody>
          <a:bodyPr>
            <a:normAutofit/>
          </a:bodyPr>
          <a:lstStyle/>
          <a:p>
            <a:r>
              <a:rPr lang="es-ES_tradnl" sz="3200" b="1" dirty="0">
                <a:latin typeface="Century Gothic"/>
                <a:cs typeface="Century Gothic"/>
              </a:rPr>
              <a:t>Mapa de Localización de Turquía </a:t>
            </a:r>
            <a:br>
              <a:rPr lang="es-ES_tradnl" sz="3556" b="1" dirty="0">
                <a:latin typeface="Century Gothic"/>
                <a:cs typeface="Century Gothic"/>
              </a:rPr>
            </a:br>
            <a:r>
              <a:rPr lang="es-ES_tradnl" sz="1800" dirty="0">
                <a:latin typeface="Century Gothic"/>
                <a:cs typeface="Century Gothic"/>
              </a:rPr>
              <a:t>Turquía está </a:t>
            </a:r>
            <a:r>
              <a:rPr lang="es-MX" sz="1800" dirty="0">
                <a:latin typeface="Century Gothic"/>
                <a:cs typeface="Century Gothic"/>
              </a:rPr>
              <a:t>ubicado en Asia y Europa que se extiende por toda la península de Anatolia y Tracia en la zona de los Balcanes.</a:t>
            </a:r>
            <a:endParaRPr lang="es-ES_tradnl" sz="1800" dirty="0">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D596ADD-6A2E-4645-B93F-810E24E6F5EE}"/>
              </a:ext>
            </a:extLst>
          </p:cNvPr>
          <p:cNvPicPr>
            <a:picLocks noChangeAspect="1"/>
          </p:cNvPicPr>
          <p:nvPr/>
        </p:nvPicPr>
        <p:blipFill>
          <a:blip r:embed="rId2"/>
          <a:stretch>
            <a:fillRect/>
          </a:stretch>
        </p:blipFill>
        <p:spPr>
          <a:xfrm>
            <a:off x="251520" y="1628800"/>
            <a:ext cx="8670695" cy="40156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844824"/>
            <a:ext cx="8229600" cy="2915816"/>
          </a:xfrm>
        </p:spPr>
        <p:txBody>
          <a:bodyPr>
            <a:normAutofit/>
          </a:bodyPr>
          <a:lstStyle/>
          <a:p>
            <a:r>
              <a:rPr lang="es-ES_tradnl" sz="3200" b="1" dirty="0">
                <a:latin typeface="Century Gothic" panose="020B0502020202020204" pitchFamily="34" charset="0"/>
              </a:rPr>
              <a:t>Mapa de Turquía</a:t>
            </a:r>
            <a:br>
              <a:rPr lang="es-ES_tradnl" dirty="0">
                <a:latin typeface="Century Gothic" panose="020B0502020202020204" pitchFamily="34" charset="0"/>
              </a:rPr>
            </a:br>
            <a:r>
              <a:rPr lang="es-ES_tradnl" sz="1800" dirty="0">
                <a:latin typeface="Century Gothic" panose="020B0502020202020204" pitchFamily="34" charset="0"/>
              </a:rPr>
              <a:t>Este es el mapa de Turquía. El idioma oficial es el Turco.  Su  capital  es Ankara.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8037281-F473-9C49-A261-533C3F268DBE}"/>
              </a:ext>
            </a:extLst>
          </p:cNvPr>
          <p:cNvPicPr>
            <a:picLocks noChangeAspect="1"/>
          </p:cNvPicPr>
          <p:nvPr/>
        </p:nvPicPr>
        <p:blipFill>
          <a:blip r:embed="rId2"/>
          <a:stretch>
            <a:fillRect/>
          </a:stretch>
        </p:blipFill>
        <p:spPr>
          <a:xfrm>
            <a:off x="0" y="384316"/>
            <a:ext cx="9144000" cy="608936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556792"/>
            <a:ext cx="8229600" cy="3312368"/>
          </a:xfrm>
        </p:spPr>
        <p:txBody>
          <a:bodyPr>
            <a:noAutofit/>
          </a:bodyPr>
          <a:lstStyle/>
          <a:p>
            <a:r>
              <a:rPr lang="es-ES_tradnl" sz="3200" b="1" dirty="0">
                <a:latin typeface="Century Gothic"/>
                <a:cs typeface="Century Gothic"/>
              </a:rPr>
              <a:t>Bandera de Turquía</a:t>
            </a:r>
            <a:br>
              <a:rPr lang="es-ES_tradnl" sz="3200" b="1" dirty="0">
                <a:latin typeface="Century Gothic"/>
                <a:cs typeface="Century Gothic"/>
              </a:rPr>
            </a:br>
            <a:r>
              <a:rPr lang="es-MX" sz="1800" dirty="0">
                <a:latin typeface="Century Gothic"/>
                <a:cs typeface="Century Gothic"/>
              </a:rPr>
              <a:t>La bandera de Turquía consiste en una luna menguante y una estrella blanca sobre un fondo rojo. ES dificil saber el orígen de la bandera pues es muy vieja. Es posible que el color rojo represente batallas de la guerra de independencia y la luna y estrella son símbolos islámicos.</a:t>
            </a:r>
            <a:endParaRPr lang="es-ES_tradnl" sz="1800" dirty="0">
              <a:solidFill>
                <a:schemeClr val="tx1">
                  <a:lumMod val="95000"/>
                  <a:lumOff val="5000"/>
                </a:schemeClr>
              </a:solidFill>
              <a:latin typeface="Century Gothic" panose="020B0502020202020204" pitchFamily="34" charset="0"/>
              <a:cs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A3740A-722D-EE40-9685-B6841697067D}"/>
              </a:ext>
            </a:extLst>
          </p:cNvPr>
          <p:cNvPicPr>
            <a:picLocks noChangeAspect="1"/>
          </p:cNvPicPr>
          <p:nvPr/>
        </p:nvPicPr>
        <p:blipFill>
          <a:blip r:embed="rId2"/>
          <a:stretch>
            <a:fillRect/>
          </a:stretch>
        </p:blipFill>
        <p:spPr>
          <a:xfrm>
            <a:off x="1290532" y="0"/>
            <a:ext cx="6562936"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340768"/>
            <a:ext cx="8229600" cy="4077072"/>
          </a:xfrm>
        </p:spPr>
        <p:txBody>
          <a:bodyPr>
            <a:normAutofit/>
          </a:bodyPr>
          <a:lstStyle/>
          <a:p>
            <a:r>
              <a:rPr lang="es-ES_tradnl" sz="3200" b="1" dirty="0">
                <a:latin typeface="Century Gothic"/>
                <a:cs typeface="Century Gothic"/>
              </a:rPr>
              <a:t>Traje típico de Turquía</a:t>
            </a:r>
            <a:br>
              <a:rPr lang="es-ES_tradnl" sz="2000" dirty="0">
                <a:latin typeface="Century Gothic"/>
                <a:cs typeface="Century Gothic"/>
              </a:rPr>
            </a:br>
            <a:r>
              <a:rPr lang="es-MX" sz="1800" dirty="0">
                <a:latin typeface="Century Gothic"/>
                <a:cs typeface="Century Gothic"/>
              </a:rPr>
              <a:t>El traje típico de Turquía es un buen reflejo de sus influencias culturales, un país que está entre dos continentes, una unión entre Asia y Europa que ha provocado que tenga un mestizaje tan claro en sus atuendos más tradicionales.</a:t>
            </a:r>
            <a:endParaRPr lang="es-ES_tradnl" sz="1800" dirty="0"/>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626</TotalTime>
  <Words>90</Words>
  <Application>Microsoft Macintosh PowerPoint</Application>
  <PresentationFormat>Presentación en pantalla (4:3)</PresentationFormat>
  <Paragraphs>14</Paragraphs>
  <Slides>25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Calibri</vt:lpstr>
      <vt:lpstr>Century Gothic</vt:lpstr>
      <vt:lpstr>Tema de Office</vt:lpstr>
      <vt:lpstr>Turquía</vt:lpstr>
      <vt:lpstr>Presentación de PowerPoint</vt:lpstr>
      <vt:lpstr>Mapa de Localización de Turquía  Turquía está ubicado en Asia y Europa que se extiende por toda la península de Anatolia y Tracia en la zona de los Balcanes.</vt:lpstr>
      <vt:lpstr>Presentación de PowerPoint</vt:lpstr>
      <vt:lpstr>Mapa de Turquía Este es el mapa de Turquía. El idioma oficial es el Turco.  Su  capital  es Ankara.</vt:lpstr>
      <vt:lpstr>Presentación de PowerPoint</vt:lpstr>
      <vt:lpstr>Bandera de Turquía La bandera de Turquía consiste en una luna menguante y una estrella blanca sobre un fondo rojo. ES dificil saber el orígen de la bandera pues es muy vieja. Es posible que el color rojo represente batallas de la guerra de independencia y la luna y estrella son símbolos islámicos.</vt:lpstr>
      <vt:lpstr>Presentación de PowerPoint</vt:lpstr>
      <vt:lpstr>Traje típico de Turquía El traje típico de Turquía es un buen reflejo de sus influencias culturales, un país que está entre dos continentes, una unión entre Asia y Europa que ha provocado que tenga un mestizaje tan claro en sus atuendos más tradicionales.</vt:lpstr>
      <vt:lpstr>Presentación de PowerPoint</vt:lpstr>
      <vt:lpstr>Baklava   Es un pastel elaborado con una pasta de nueces trituradas, distribuida en la masa filo y bañado en almíbar o jarabe de miel, existen  variedades que incorporan avellanas o almendras y kaymak(producto lácteo). </vt:lpstr>
      <vt:lpstr>Presentación de PowerPoint</vt:lpstr>
      <vt:lpstr> El museo de Arte Moderno en Estambul </vt:lpstr>
      <vt:lpstr>Presentación de PowerPoint</vt:lpstr>
      <vt:lpstr>Teatro Romano   Al sur de Turquía, muy cerca del Mar Mediterráneo, se encuentra “Aspendos”, el Teatro Greco-Romano mejor conservado del mundo. Con capacidad de albergar hasta 15,000 espectadores. Fue construido en el periodo de Marco Aurelio por el arquitecto griego Zenon.</vt:lpstr>
      <vt:lpstr>Presentación de PowerPoint</vt:lpstr>
      <vt:lpstr>Monumento de Ancira  El monumento de Ancira es una inscripción bien preservada que cuenta la historia en griego y latín del primer emperador romano Augusto, que murió en el 14 d. C. La historia de su vida está grabada en las paredes de este antiguo templo, de más de 2,000 años de antigüedad, habla sobre la carrera política del emperador, su trabajo de caridad y sus proezas heroicas.</vt:lpstr>
      <vt:lpstr>Presentación de PowerPoint</vt:lpstr>
      <vt:lpstr>Mezquita Azul o del Sultán Ahmed  Es una de las grandes mezquitas de Estambul. Está situada frente a la iglesia de Santa Sofía, separadas ambas por un jardín, y es la única de la ciudad que tiene seis alminares*.  *Alminares: Torres de las mezquitas, por lo común elevada y poco gruesa, desde cuya altura se convoca a los musulmanes en las horas de oración.</vt:lpstr>
      <vt:lpstr>Presentación de PowerPoint</vt:lpstr>
      <vt:lpstr>Baño Turco   Un hammam, también conocido como baño árabe, baño turco o haman, es una modalidad de baño de vapor que incluye limpiar el cuerpo y relajarse. Por extensión se denominan así los edificios en los que estos se encontraban</vt:lpstr>
      <vt:lpstr>Presentación de PowerPoint</vt:lpstr>
      <vt:lpstr>Palacio de Topkapi  El Palacio Topkapi refleja la época imperial en Estambul y es el símbolo de el poder que alcanzó Constantinopla.  Desde este palacio los sultanes gobernaron el imperio.   De entre las múltiples partes que tiene el palacio, una de las más importantes es el Tesoro. El Tesoro cuenta con el diamante del cucharero (un diamante de 88 quilates), el puñal topkapi (el arma más cara del mundo, construido en oro con esmeraldas incrustadas) y varios tesoros más.</vt:lpstr>
      <vt:lpstr>Presentación de PowerPoint</vt:lpstr>
      <vt:lpstr>Meerschaum  La zona de Eskisehir, es el principal productor mundial de espuma de mar. Es un mineral blanco al que también se conoce como meerschaum y con el que se fabrican pipas, broches, pulseras, collares y anillos.</vt:lpstr>
    </vt:vector>
  </TitlesOfParts>
  <Company>Colegio Valle de Filadelfia</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Francia</dc:title>
  <dc:creator>Annie Rodriguez Guerra</dc:creator>
  <cp:lastModifiedBy>Ana Elisa R Guerra</cp:lastModifiedBy>
  <cp:revision>62</cp:revision>
  <dcterms:created xsi:type="dcterms:W3CDTF">2017-06-27T14:29:37Z</dcterms:created>
  <dcterms:modified xsi:type="dcterms:W3CDTF">2018-04-18T21:55:05Z</dcterms:modified>
</cp:coreProperties>
</file>